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259" r:id="rId5"/>
    <p:sldId id="260" r:id="rId6"/>
    <p:sldId id="264" r:id="rId7"/>
    <p:sldId id="261" r:id="rId8"/>
    <p:sldId id="265" r:id="rId9"/>
    <p:sldId id="413" r:id="rId10"/>
    <p:sldId id="266" r:id="rId11"/>
    <p:sldId id="262" r:id="rId12"/>
    <p:sldId id="263" r:id="rId13"/>
    <p:sldId id="267" r:id="rId14"/>
    <p:sldId id="268" r:id="rId15"/>
    <p:sldId id="312" r:id="rId16"/>
    <p:sldId id="309" r:id="rId17"/>
    <p:sldId id="310" r:id="rId18"/>
    <p:sldId id="313" r:id="rId19"/>
    <p:sldId id="311" r:id="rId20"/>
    <p:sldId id="321" r:id="rId21"/>
    <p:sldId id="314" r:id="rId22"/>
    <p:sldId id="315" r:id="rId23"/>
    <p:sldId id="316" r:id="rId24"/>
    <p:sldId id="381" r:id="rId25"/>
    <p:sldId id="382" r:id="rId26"/>
    <p:sldId id="383" r:id="rId27"/>
    <p:sldId id="327" r:id="rId28"/>
    <p:sldId id="326" r:id="rId29"/>
    <p:sldId id="367" r:id="rId30"/>
    <p:sldId id="384" r:id="rId31"/>
    <p:sldId id="385" r:id="rId32"/>
    <p:sldId id="386" r:id="rId33"/>
    <p:sldId id="328" r:id="rId34"/>
    <p:sldId id="390" r:id="rId35"/>
    <p:sldId id="391" r:id="rId36"/>
    <p:sldId id="393" r:id="rId37"/>
    <p:sldId id="332" r:id="rId38"/>
    <p:sldId id="388" r:id="rId39"/>
    <p:sldId id="397" r:id="rId40"/>
    <p:sldId id="398" r:id="rId41"/>
    <p:sldId id="399" r:id="rId42"/>
    <p:sldId id="334" r:id="rId43"/>
    <p:sldId id="336" r:id="rId44"/>
    <p:sldId id="400" r:id="rId45"/>
    <p:sldId id="322" r:id="rId46"/>
    <p:sldId id="323" r:id="rId47"/>
    <p:sldId id="317" r:id="rId48"/>
    <p:sldId id="402" r:id="rId49"/>
    <p:sldId id="401" r:id="rId50"/>
    <p:sldId id="273" r:id="rId51"/>
    <p:sldId id="275" r:id="rId52"/>
    <p:sldId id="276" r:id="rId53"/>
    <p:sldId id="407" r:id="rId54"/>
    <p:sldId id="406" r:id="rId55"/>
    <p:sldId id="279" r:id="rId56"/>
    <p:sldId id="289" r:id="rId57"/>
    <p:sldId id="414" r:id="rId58"/>
    <p:sldId id="415" r:id="rId59"/>
    <p:sldId id="408" r:id="rId60"/>
    <p:sldId id="284" r:id="rId61"/>
    <p:sldId id="409" r:id="rId62"/>
    <p:sldId id="403" r:id="rId63"/>
    <p:sldId id="411" r:id="rId64"/>
    <p:sldId id="410" r:id="rId65"/>
    <p:sldId id="355" r:id="rId66"/>
    <p:sldId id="344" r:id="rId67"/>
    <p:sldId id="347" r:id="rId68"/>
    <p:sldId id="418" r:id="rId69"/>
    <p:sldId id="422" r:id="rId70"/>
    <p:sldId id="348" r:id="rId71"/>
    <p:sldId id="423" r:id="rId72"/>
    <p:sldId id="412" r:id="rId73"/>
    <p:sldId id="356" r:id="rId74"/>
    <p:sldId id="349" r:id="rId75"/>
    <p:sldId id="352" r:id="rId76"/>
    <p:sldId id="297" r:id="rId77"/>
    <p:sldId id="298" r:id="rId78"/>
    <p:sldId id="299" r:id="rId79"/>
    <p:sldId id="300" r:id="rId80"/>
    <p:sldId id="301" r:id="rId81"/>
    <p:sldId id="302" r:id="rId82"/>
    <p:sldId id="303" r:id="rId83"/>
    <p:sldId id="304" r:id="rId84"/>
    <p:sldId id="424" r:id="rId85"/>
    <p:sldId id="425" r:id="rId86"/>
    <p:sldId id="426" r:id="rId87"/>
    <p:sldId id="306" r:id="rId88"/>
    <p:sldId id="307" r:id="rId89"/>
    <p:sldId id="30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0F19D-945E-49D3-ADA1-FC98F9EC5E90}" type="datetimeFigureOut">
              <a:rPr lang="en-US" smtClean="0"/>
              <a:t>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71101-A1FA-447A-9178-61E20C30702D}" type="slidenum">
              <a:rPr lang="en-US" smtClean="0"/>
              <a:t>‹#›</a:t>
            </a:fld>
            <a:endParaRPr lang="en-US"/>
          </a:p>
        </p:txBody>
      </p:sp>
    </p:spTree>
    <p:extLst>
      <p:ext uri="{BB962C8B-B14F-4D97-AF65-F5344CB8AC3E}">
        <p14:creationId xmlns:p14="http://schemas.microsoft.com/office/powerpoint/2010/main" val="313930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271101-A1FA-447A-9178-61E20C30702D}" type="slidenum">
              <a:rPr lang="en-US" smtClean="0"/>
              <a:t>1</a:t>
            </a:fld>
            <a:endParaRPr lang="en-US"/>
          </a:p>
        </p:txBody>
      </p:sp>
    </p:spTree>
    <p:extLst>
      <p:ext uri="{BB962C8B-B14F-4D97-AF65-F5344CB8AC3E}">
        <p14:creationId xmlns:p14="http://schemas.microsoft.com/office/powerpoint/2010/main" val="213508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8</a:t>
            </a:fld>
            <a:endParaRPr lang="en-US"/>
          </a:p>
        </p:txBody>
      </p:sp>
    </p:spTree>
    <p:extLst>
      <p:ext uri="{BB962C8B-B14F-4D97-AF65-F5344CB8AC3E}">
        <p14:creationId xmlns:p14="http://schemas.microsoft.com/office/powerpoint/2010/main" val="337540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16</a:t>
            </a:fld>
            <a:endParaRPr lang="en-US"/>
          </a:p>
        </p:txBody>
      </p:sp>
    </p:spTree>
    <p:extLst>
      <p:ext uri="{BB962C8B-B14F-4D97-AF65-F5344CB8AC3E}">
        <p14:creationId xmlns:p14="http://schemas.microsoft.com/office/powerpoint/2010/main" val="418926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17</a:t>
            </a:fld>
            <a:endParaRPr lang="en-US"/>
          </a:p>
        </p:txBody>
      </p:sp>
    </p:spTree>
    <p:extLst>
      <p:ext uri="{BB962C8B-B14F-4D97-AF65-F5344CB8AC3E}">
        <p14:creationId xmlns:p14="http://schemas.microsoft.com/office/powerpoint/2010/main" val="3459891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33</a:t>
            </a:fld>
            <a:endParaRPr lang="en-US"/>
          </a:p>
        </p:txBody>
      </p:sp>
    </p:spTree>
    <p:extLst>
      <p:ext uri="{BB962C8B-B14F-4D97-AF65-F5344CB8AC3E}">
        <p14:creationId xmlns:p14="http://schemas.microsoft.com/office/powerpoint/2010/main" val="209151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34</a:t>
            </a:fld>
            <a:endParaRPr lang="en-US"/>
          </a:p>
        </p:txBody>
      </p:sp>
    </p:spTree>
    <p:extLst>
      <p:ext uri="{BB962C8B-B14F-4D97-AF65-F5344CB8AC3E}">
        <p14:creationId xmlns:p14="http://schemas.microsoft.com/office/powerpoint/2010/main" val="176665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71101-A1FA-447A-9178-61E20C30702D}" type="slidenum">
              <a:rPr lang="en-US" smtClean="0"/>
              <a:t>85</a:t>
            </a:fld>
            <a:endParaRPr lang="en-US"/>
          </a:p>
        </p:txBody>
      </p:sp>
    </p:spTree>
    <p:extLst>
      <p:ext uri="{BB962C8B-B14F-4D97-AF65-F5344CB8AC3E}">
        <p14:creationId xmlns:p14="http://schemas.microsoft.com/office/powerpoint/2010/main" val="254880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387618-DBA7-4B68-81BF-7168F393D318}"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263144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87618-DBA7-4B68-81BF-7168F393D318}"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62762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87618-DBA7-4B68-81BF-7168F393D318}"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28648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87618-DBA7-4B68-81BF-7168F393D318}"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08570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87618-DBA7-4B68-81BF-7168F393D318}"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64755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387618-DBA7-4B68-81BF-7168F393D318}"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301105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387618-DBA7-4B68-81BF-7168F393D318}" type="datetimeFigureOut">
              <a:rPr lang="en-US" smtClean="0"/>
              <a:t>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75596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387618-DBA7-4B68-81BF-7168F393D318}" type="datetimeFigureOut">
              <a:rPr lang="en-US" smtClean="0"/>
              <a:t>2/10/2019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144430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87618-DBA7-4B68-81BF-7168F393D318}" type="datetimeFigureOut">
              <a:rPr lang="en-US" smtClean="0"/>
              <a:t>2/10/2019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1456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387618-DBA7-4B68-81BF-7168F393D318}"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415998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387618-DBA7-4B68-81BF-7168F393D318}"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BD1D8-A5DF-4E59-96BD-36A69E9C85E9}" type="slidenum">
              <a:rPr lang="en-US" smtClean="0"/>
              <a:t>‹#›</a:t>
            </a:fld>
            <a:endParaRPr lang="en-US"/>
          </a:p>
        </p:txBody>
      </p:sp>
    </p:spTree>
    <p:extLst>
      <p:ext uri="{BB962C8B-B14F-4D97-AF65-F5344CB8AC3E}">
        <p14:creationId xmlns:p14="http://schemas.microsoft.com/office/powerpoint/2010/main" val="208690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87618-DBA7-4B68-81BF-7168F393D318}" type="datetimeFigureOut">
              <a:rPr lang="en-US" smtClean="0"/>
              <a:t>2/10/2019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BD1D8-A5DF-4E59-96BD-36A69E9C85E9}" type="slidenum">
              <a:rPr lang="en-US" smtClean="0"/>
              <a:t>‹#›</a:t>
            </a:fld>
            <a:endParaRPr lang="en-US"/>
          </a:p>
        </p:txBody>
      </p:sp>
    </p:spTree>
    <p:extLst>
      <p:ext uri="{BB962C8B-B14F-4D97-AF65-F5344CB8AC3E}">
        <p14:creationId xmlns:p14="http://schemas.microsoft.com/office/powerpoint/2010/main" val="3529518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atlassian.com/blog/2015/12/tips-tools-to-solve-git-conflicts/" TargetMode="External"/><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ettings/keys" TargetMode="External"/><Relationship Id="rId2" Type="http://schemas.openxmlformats.org/officeDocument/2006/relationships/hyperlink" Target="mailto:git@github.com:username/reponam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wikipedia.org/wiki/Linus_Torvalds"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choosealicense.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Git’er</a:t>
            </a:r>
            <a:r>
              <a:rPr lang="en-US" dirty="0"/>
              <a:t> Done</a:t>
            </a:r>
          </a:p>
        </p:txBody>
      </p:sp>
      <p:sp>
        <p:nvSpPr>
          <p:cNvPr id="3" name="Subtitle 2"/>
          <p:cNvSpPr>
            <a:spLocks noGrp="1"/>
          </p:cNvSpPr>
          <p:nvPr>
            <p:ph type="subTitle" idx="1"/>
          </p:nvPr>
        </p:nvSpPr>
        <p:spPr/>
        <p:txBody>
          <a:bodyPr/>
          <a:lstStyle/>
          <a:p>
            <a:r>
              <a:rPr lang="en-US" dirty="0"/>
              <a:t>git + </a:t>
            </a:r>
            <a:r>
              <a:rPr lang="en-US" dirty="0" err="1"/>
              <a:t>github</a:t>
            </a:r>
            <a:r>
              <a:rPr lang="en-US" dirty="0"/>
              <a:t> introduction</a:t>
            </a:r>
          </a:p>
        </p:txBody>
      </p:sp>
      <p:sp>
        <p:nvSpPr>
          <p:cNvPr id="4" name="Rectangle 3">
            <a:extLst>
              <a:ext uri="{FF2B5EF4-FFF2-40B4-BE49-F238E27FC236}">
                <a16:creationId xmlns:a16="http://schemas.microsoft.com/office/drawing/2014/main" id="{03BC8CD2-8629-45BD-BF00-DD053C929894}"/>
              </a:ext>
            </a:extLst>
          </p:cNvPr>
          <p:cNvSpPr/>
          <p:nvPr/>
        </p:nvSpPr>
        <p:spPr>
          <a:xfrm>
            <a:off x="2533650" y="6087160"/>
            <a:ext cx="7943850" cy="369332"/>
          </a:xfrm>
          <a:prstGeom prst="rect">
            <a:avLst/>
          </a:prstGeom>
        </p:spPr>
        <p:txBody>
          <a:bodyPr wrap="square">
            <a:spAutoFit/>
          </a:bodyPr>
          <a:lstStyle/>
          <a:p>
            <a:r>
              <a:rPr lang="en-US" dirty="0"/>
              <a:t>https://github.com/CapraLab/resources/tree/master/tutorials/git_github_tutorial</a:t>
            </a:r>
          </a:p>
        </p:txBody>
      </p:sp>
    </p:spTree>
    <p:extLst>
      <p:ext uri="{BB962C8B-B14F-4D97-AF65-F5344CB8AC3E}">
        <p14:creationId xmlns:p14="http://schemas.microsoft.com/office/powerpoint/2010/main" val="40037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(VCS)</a:t>
            </a:r>
          </a:p>
        </p:txBody>
      </p:sp>
      <p:sp>
        <p:nvSpPr>
          <p:cNvPr id="3" name="Content Placeholder 2"/>
          <p:cNvSpPr>
            <a:spLocks noGrp="1"/>
          </p:cNvSpPr>
          <p:nvPr>
            <p:ph idx="1"/>
          </p:nvPr>
        </p:nvSpPr>
        <p:spPr>
          <a:xfrm>
            <a:off x="838200" y="1797049"/>
            <a:ext cx="11353800" cy="4689475"/>
          </a:xfrm>
        </p:spPr>
        <p:txBody>
          <a:bodyPr>
            <a:normAutofit fontScale="92500" lnSpcReduction="10000"/>
          </a:bodyPr>
          <a:lstStyle/>
          <a:p>
            <a:r>
              <a:rPr lang="en-US" dirty="0"/>
              <a:t>Keep track of every modification</a:t>
            </a:r>
          </a:p>
          <a:p>
            <a:pPr lvl="1"/>
            <a:r>
              <a:rPr lang="en-US" dirty="0"/>
              <a:t>Go back in time easily</a:t>
            </a:r>
          </a:p>
          <a:p>
            <a:pPr lvl="1"/>
            <a:r>
              <a:rPr lang="en-US" dirty="0"/>
              <a:t>Less clutter</a:t>
            </a:r>
          </a:p>
          <a:p>
            <a:pPr lvl="1"/>
            <a:r>
              <a:rPr lang="en-US" b="1" dirty="0"/>
              <a:t>Keeping notes is built in 			</a:t>
            </a:r>
            <a:r>
              <a:rPr lang="en-US" dirty="0">
                <a:sym typeface="Wingdings" panose="05000000000000000000" pitchFamily="2" charset="2"/>
              </a:rPr>
              <a:t>Science says this is important</a:t>
            </a:r>
          </a:p>
          <a:p>
            <a:pPr lvl="2"/>
            <a:r>
              <a:rPr lang="en-US" dirty="0">
                <a:solidFill>
                  <a:schemeClr val="accent6">
                    <a:lumMod val="50000"/>
                  </a:schemeClr>
                </a:solidFill>
                <a:sym typeface="Wingdings" panose="05000000000000000000" pitchFamily="2" charset="2"/>
              </a:rPr>
              <a:t>Anyone can see what decisions you made and why you made them (my future self is stranger danger)</a:t>
            </a:r>
            <a:endParaRPr lang="en-US" dirty="0">
              <a:solidFill>
                <a:schemeClr val="accent6">
                  <a:lumMod val="50000"/>
                </a:schemeClr>
              </a:solidFill>
            </a:endParaRPr>
          </a:p>
          <a:p>
            <a:endParaRPr lang="en-US" dirty="0"/>
          </a:p>
          <a:p>
            <a:r>
              <a:rPr lang="en-US" dirty="0"/>
              <a:t>Independent work</a:t>
            </a:r>
          </a:p>
          <a:p>
            <a:pPr lvl="1"/>
            <a:r>
              <a:rPr lang="en-US" dirty="0"/>
              <a:t>No file locking nonsense</a:t>
            </a:r>
          </a:p>
          <a:p>
            <a:pPr lvl="1"/>
            <a:r>
              <a:rPr lang="en-US" dirty="0"/>
              <a:t>Parallel testing and development</a:t>
            </a:r>
          </a:p>
          <a:p>
            <a:pPr lvl="1"/>
            <a:r>
              <a:rPr lang="en-US" dirty="0"/>
              <a:t>Experiment without clutter or interruption</a:t>
            </a:r>
          </a:p>
          <a:p>
            <a:pPr lvl="1"/>
            <a:endParaRPr lang="en-US" dirty="0"/>
          </a:p>
          <a:p>
            <a:r>
              <a:rPr lang="en-US" dirty="0"/>
              <a:t>Security</a:t>
            </a:r>
          </a:p>
          <a:p>
            <a:pPr lvl="1"/>
            <a:r>
              <a:rPr lang="en-US" dirty="0"/>
              <a:t>Cryptographic keys</a:t>
            </a:r>
          </a:p>
          <a:p>
            <a:pPr lvl="1"/>
            <a:endParaRPr lang="en-US" dirty="0"/>
          </a:p>
          <a:p>
            <a:endParaRPr lang="en-US" dirty="0"/>
          </a:p>
        </p:txBody>
      </p:sp>
      <p:cxnSp>
        <p:nvCxnSpPr>
          <p:cNvPr id="5" name="Straight Arrow Connector 4"/>
          <p:cNvCxnSpPr/>
          <p:nvPr/>
        </p:nvCxnSpPr>
        <p:spPr>
          <a:xfrm flipH="1">
            <a:off x="4499333" y="3015704"/>
            <a:ext cx="173191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5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 a forest with 3 trees</a:t>
            </a:r>
          </a:p>
        </p:txBody>
      </p:sp>
      <p:pic>
        <p:nvPicPr>
          <p:cNvPr id="3074" name="Picture 2" descr="Image result for git 3 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40" y="1863090"/>
            <a:ext cx="7691120" cy="4574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2963" y="1398300"/>
            <a:ext cx="3751796" cy="584775"/>
          </a:xfrm>
          <a:prstGeom prst="rect">
            <a:avLst/>
          </a:prstGeom>
          <a:noFill/>
        </p:spPr>
        <p:txBody>
          <a:bodyPr wrap="none" rtlCol="0">
            <a:spAutoFit/>
          </a:bodyPr>
          <a:lstStyle/>
          <a:p>
            <a:r>
              <a:rPr lang="en-US" sz="3200" dirty="0"/>
              <a:t>The three trees of </a:t>
            </a:r>
            <a:r>
              <a:rPr lang="en-US" sz="3200" dirty="0" err="1"/>
              <a:t>Git</a:t>
            </a:r>
            <a:endParaRPr lang="en-US" sz="3200" dirty="0"/>
          </a:p>
        </p:txBody>
      </p:sp>
      <p:sp>
        <p:nvSpPr>
          <p:cNvPr id="7" name="Oval 6"/>
          <p:cNvSpPr/>
          <p:nvPr/>
        </p:nvSpPr>
        <p:spPr>
          <a:xfrm>
            <a:off x="6479523" y="2494919"/>
            <a:ext cx="1168736" cy="750898"/>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7"/>
          </p:cNvCxnSpPr>
          <p:nvPr/>
        </p:nvCxnSpPr>
        <p:spPr>
          <a:xfrm flipV="1">
            <a:off x="7477102" y="2046803"/>
            <a:ext cx="2381462" cy="55808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58565" y="1687989"/>
            <a:ext cx="2264806" cy="923330"/>
          </a:xfrm>
          <a:prstGeom prst="rect">
            <a:avLst/>
          </a:prstGeom>
          <a:noFill/>
        </p:spPr>
        <p:txBody>
          <a:bodyPr wrap="square" rtlCol="0">
            <a:spAutoFit/>
          </a:bodyPr>
          <a:lstStyle/>
          <a:p>
            <a:r>
              <a:rPr lang="en-US" dirty="0"/>
              <a:t>Virtual storage of project’s entire history – the </a:t>
            </a:r>
            <a:r>
              <a:rPr lang="en-US" dirty="0" err="1"/>
              <a:t>gits</a:t>
            </a:r>
            <a:endParaRPr lang="en-US" dirty="0"/>
          </a:p>
        </p:txBody>
      </p:sp>
      <p:sp>
        <p:nvSpPr>
          <p:cNvPr id="11" name="TextBox 10"/>
          <p:cNvSpPr txBox="1"/>
          <p:nvPr/>
        </p:nvSpPr>
        <p:spPr>
          <a:xfrm>
            <a:off x="9535874" y="3973711"/>
            <a:ext cx="2587497" cy="369332"/>
          </a:xfrm>
          <a:prstGeom prst="rect">
            <a:avLst/>
          </a:prstGeom>
          <a:noFill/>
        </p:spPr>
        <p:txBody>
          <a:bodyPr wrap="square" rtlCol="0">
            <a:spAutoFit/>
          </a:bodyPr>
          <a:lstStyle/>
          <a:p>
            <a:r>
              <a:rPr lang="en-US" dirty="0"/>
              <a:t>repo = project repository</a:t>
            </a:r>
          </a:p>
        </p:txBody>
      </p:sp>
    </p:spTree>
    <p:extLst>
      <p:ext uri="{BB962C8B-B14F-4D97-AF65-F5344CB8AC3E}">
        <p14:creationId xmlns:p14="http://schemas.microsoft.com/office/powerpoint/2010/main" val="108128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268720" y="2683033"/>
            <a:ext cx="5713730" cy="4002609"/>
          </a:xfrm>
          <a:prstGeom prst="rect">
            <a:avLst/>
          </a:prstGeom>
        </p:spPr>
      </p:pic>
      <p:sp>
        <p:nvSpPr>
          <p:cNvPr id="2" name="Title 1"/>
          <p:cNvSpPr>
            <a:spLocks noGrp="1"/>
          </p:cNvSpPr>
          <p:nvPr>
            <p:ph type="title"/>
          </p:nvPr>
        </p:nvSpPr>
        <p:spPr/>
        <p:txBody>
          <a:bodyPr/>
          <a:lstStyle/>
          <a:p>
            <a:r>
              <a:rPr lang="en-US" dirty="0"/>
              <a:t>Tree: the working directory (Editing)</a:t>
            </a:r>
          </a:p>
        </p:txBody>
      </p:sp>
      <p:sp>
        <p:nvSpPr>
          <p:cNvPr id="3" name="Content Placeholder 2"/>
          <p:cNvSpPr>
            <a:spLocks noGrp="1"/>
          </p:cNvSpPr>
          <p:nvPr>
            <p:ph idx="1"/>
          </p:nvPr>
        </p:nvSpPr>
        <p:spPr>
          <a:xfrm>
            <a:off x="838200" y="1813514"/>
            <a:ext cx="10515600" cy="4351338"/>
          </a:xfrm>
        </p:spPr>
        <p:txBody>
          <a:bodyPr/>
          <a:lstStyle/>
          <a:p>
            <a:r>
              <a:rPr lang="en-US" dirty="0"/>
              <a:t>In sync with the file system</a:t>
            </a:r>
          </a:p>
          <a:p>
            <a:r>
              <a:rPr lang="en-US" dirty="0" err="1"/>
              <a:t>gedit</a:t>
            </a:r>
            <a:r>
              <a:rPr lang="en-US" dirty="0"/>
              <a:t>, Microsoft Word, vim, </a:t>
            </a:r>
            <a:r>
              <a:rPr lang="en-US" dirty="0" err="1"/>
              <a:t>emacs</a:t>
            </a:r>
            <a:r>
              <a:rPr lang="en-US" baseline="30000" dirty="0"/>
              <a:t>(but why?)</a:t>
            </a:r>
          </a:p>
          <a:p>
            <a:r>
              <a:rPr lang="en-US" dirty="0"/>
              <a:t>Where you work</a:t>
            </a:r>
          </a:p>
          <a:p>
            <a:pPr lvl="1"/>
            <a:r>
              <a:rPr lang="en-US" dirty="0"/>
              <a:t>Put your datasets</a:t>
            </a:r>
          </a:p>
          <a:p>
            <a:pPr lvl="1"/>
            <a:r>
              <a:rPr lang="en-US" dirty="0"/>
              <a:t>Program your scripts</a:t>
            </a:r>
          </a:p>
          <a:p>
            <a:pPr lvl="1"/>
            <a:r>
              <a:rPr lang="en-US" dirty="0"/>
              <a:t>Get your output</a:t>
            </a:r>
          </a:p>
          <a:p>
            <a:endParaRPr lang="en-US" dirty="0"/>
          </a:p>
          <a:p>
            <a:endParaRPr lang="en-US" dirty="0"/>
          </a:p>
        </p:txBody>
      </p:sp>
      <p:sp>
        <p:nvSpPr>
          <p:cNvPr id="5" name="Oval 4"/>
          <p:cNvSpPr/>
          <p:nvPr/>
        </p:nvSpPr>
        <p:spPr>
          <a:xfrm>
            <a:off x="5852501" y="3423285"/>
            <a:ext cx="2771775"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20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2: The Index (Staging) </a:t>
            </a:r>
          </a:p>
        </p:txBody>
      </p:sp>
      <p:sp>
        <p:nvSpPr>
          <p:cNvPr id="3" name="Content Placeholder 2"/>
          <p:cNvSpPr>
            <a:spLocks noGrp="1"/>
          </p:cNvSpPr>
          <p:nvPr>
            <p:ph idx="1"/>
          </p:nvPr>
        </p:nvSpPr>
        <p:spPr>
          <a:xfrm>
            <a:off x="838200" y="1825625"/>
            <a:ext cx="5686425" cy="4351338"/>
          </a:xfrm>
        </p:spPr>
        <p:txBody>
          <a:bodyPr/>
          <a:lstStyle/>
          <a:p>
            <a:r>
              <a:rPr lang="en-US" dirty="0"/>
              <a:t>Stage changes for committing to history</a:t>
            </a:r>
          </a:p>
          <a:p>
            <a:r>
              <a:rPr lang="en-US" dirty="0"/>
              <a:t>A buffer between active work and your work’s history</a:t>
            </a:r>
          </a:p>
          <a:p>
            <a:r>
              <a:rPr lang="en-US" dirty="0"/>
              <a:t>Uses an internal caching mechanism</a:t>
            </a:r>
          </a:p>
          <a:p>
            <a:endParaRPr lang="en-US" dirty="0"/>
          </a:p>
          <a:p>
            <a:r>
              <a:rPr lang="en-US" dirty="0"/>
              <a:t>The place where you select what goes into a commit</a:t>
            </a:r>
          </a:p>
          <a:p>
            <a:endParaRPr lang="en-US" dirty="0"/>
          </a:p>
        </p:txBody>
      </p:sp>
      <p:pic>
        <p:nvPicPr>
          <p:cNvPr id="4" name="Picture 3"/>
          <p:cNvPicPr/>
          <p:nvPr/>
        </p:nvPicPr>
        <p:blipFill>
          <a:blip r:embed="rId2"/>
          <a:stretch>
            <a:fillRect/>
          </a:stretch>
        </p:blipFill>
        <p:spPr>
          <a:xfrm>
            <a:off x="6664481" y="2174354"/>
            <a:ext cx="5713730" cy="4002609"/>
          </a:xfrm>
          <a:prstGeom prst="rect">
            <a:avLst/>
          </a:prstGeom>
        </p:spPr>
      </p:pic>
      <p:sp>
        <p:nvSpPr>
          <p:cNvPr id="5" name="Oval 4"/>
          <p:cNvSpPr/>
          <p:nvPr/>
        </p:nvSpPr>
        <p:spPr>
          <a:xfrm>
            <a:off x="8671220" y="3192099"/>
            <a:ext cx="2095248"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87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3: History(Committing) </a:t>
            </a:r>
          </a:p>
        </p:txBody>
      </p:sp>
      <p:sp>
        <p:nvSpPr>
          <p:cNvPr id="4" name="Content Placeholder 3"/>
          <p:cNvSpPr txBox="1">
            <a:spLocks noGrp="1"/>
          </p:cNvSpPr>
          <p:nvPr>
            <p:ph idx="1"/>
          </p:nvPr>
        </p:nvSpPr>
        <p:spPr>
          <a:xfrm>
            <a:off x="838200" y="1568450"/>
            <a:ext cx="5053927" cy="3707682"/>
          </a:xfrm>
          <a:prstGeom prst="rect">
            <a:avLst/>
          </a:prstGeom>
          <a:noFill/>
        </p:spPr>
        <p:txBody>
          <a:bodyPr wrap="square" rtlCol="0">
            <a:spAutoFit/>
          </a:bodyPr>
          <a:lstStyle/>
          <a:p>
            <a:r>
              <a:rPr lang="en-US" dirty="0"/>
              <a:t>Directed acyclic graph (DAG)</a:t>
            </a:r>
          </a:p>
          <a:p>
            <a:r>
              <a:rPr lang="en-US" dirty="0"/>
              <a:t>Full commit history</a:t>
            </a:r>
          </a:p>
          <a:p>
            <a:r>
              <a:rPr lang="en-US" dirty="0"/>
              <a:t>Permanent (mostly) snapshots of staged changes every time you commit them</a:t>
            </a:r>
          </a:p>
          <a:p>
            <a:endParaRPr lang="en-US" dirty="0"/>
          </a:p>
          <a:p>
            <a:r>
              <a:rPr lang="en-US" dirty="0"/>
              <a:t>Combination of delta encoding and compression</a:t>
            </a:r>
          </a:p>
        </p:txBody>
      </p:sp>
      <p:pic>
        <p:nvPicPr>
          <p:cNvPr id="5" name="Picture 4"/>
          <p:cNvPicPr/>
          <p:nvPr/>
        </p:nvPicPr>
        <p:blipFill>
          <a:blip r:embed="rId2"/>
          <a:stretch>
            <a:fillRect/>
          </a:stretch>
        </p:blipFill>
        <p:spPr>
          <a:xfrm>
            <a:off x="6226331" y="2670922"/>
            <a:ext cx="5713730" cy="4002609"/>
          </a:xfrm>
          <a:prstGeom prst="rect">
            <a:avLst/>
          </a:prstGeom>
        </p:spPr>
      </p:pic>
      <p:sp>
        <p:nvSpPr>
          <p:cNvPr id="6" name="Oval 5"/>
          <p:cNvSpPr/>
          <p:nvPr/>
        </p:nvSpPr>
        <p:spPr>
          <a:xfrm>
            <a:off x="10009956" y="3254771"/>
            <a:ext cx="2095248" cy="3262357"/>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43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a:t>
            </a:r>
            <a:r>
              <a:rPr lang="en-US" dirty="0" err="1"/>
              <a:t>Git</a:t>
            </a:r>
            <a:r>
              <a:rPr lang="en-US" dirty="0"/>
              <a:t> Workflow (Being Tarzan)</a:t>
            </a:r>
          </a:p>
        </p:txBody>
      </p:sp>
      <p:sp>
        <p:nvSpPr>
          <p:cNvPr id="3" name="Content Placeholder 2"/>
          <p:cNvSpPr>
            <a:spLocks noGrp="1"/>
          </p:cNvSpPr>
          <p:nvPr>
            <p:ph idx="1"/>
          </p:nvPr>
        </p:nvSpPr>
        <p:spPr/>
        <p:txBody>
          <a:bodyPr/>
          <a:lstStyle/>
          <a:p>
            <a:r>
              <a:rPr lang="en-US" b="1" dirty="0"/>
              <a:t>Edit</a:t>
            </a:r>
            <a:r>
              <a:rPr lang="en-US" dirty="0"/>
              <a:t> – edit files in your working directory</a:t>
            </a:r>
          </a:p>
          <a:p>
            <a:endParaRPr lang="en-US" b="1" dirty="0"/>
          </a:p>
          <a:p>
            <a:r>
              <a:rPr lang="en-US" b="1" dirty="0"/>
              <a:t>Stage</a:t>
            </a:r>
            <a:r>
              <a:rPr lang="en-US" dirty="0"/>
              <a:t> – add those changes to the staging index, putting together your next commit</a:t>
            </a:r>
          </a:p>
          <a:p>
            <a:endParaRPr lang="en-US" b="1" dirty="0"/>
          </a:p>
          <a:p>
            <a:r>
              <a:rPr lang="en-US" b="1" dirty="0"/>
              <a:t>Commit</a:t>
            </a:r>
            <a:r>
              <a:rPr lang="en-US" dirty="0"/>
              <a:t> – take a snapshot of your collected changes (stage) and add it to your project’s official history</a:t>
            </a:r>
            <a:endParaRPr lang="en-US" b="1" dirty="0"/>
          </a:p>
        </p:txBody>
      </p:sp>
    </p:spTree>
    <p:extLst>
      <p:ext uri="{BB962C8B-B14F-4D97-AF65-F5344CB8AC3E}">
        <p14:creationId xmlns:p14="http://schemas.microsoft.com/office/powerpoint/2010/main" val="37760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starting</a:t>
            </a:r>
          </a:p>
        </p:txBody>
      </p:sp>
      <p:sp>
        <p:nvSpPr>
          <p:cNvPr id="3" name="Content Placeholder 2"/>
          <p:cNvSpPr>
            <a:spLocks noGrp="1"/>
          </p:cNvSpPr>
          <p:nvPr>
            <p:ph idx="1"/>
          </p:nvPr>
        </p:nvSpPr>
        <p:spPr/>
        <p:txBody>
          <a:bodyPr/>
          <a:lstStyle/>
          <a:p>
            <a:pPr marL="0" indent="0">
              <a:buNone/>
            </a:pPr>
            <a:r>
              <a:rPr lang="en-US" b="1" dirty="0" err="1"/>
              <a:t>git</a:t>
            </a:r>
            <a:r>
              <a:rPr lang="en-US" b="1" dirty="0"/>
              <a:t> </a:t>
            </a:r>
            <a:r>
              <a:rPr lang="en-US" b="1" dirty="0" err="1"/>
              <a:t>init</a:t>
            </a:r>
            <a:r>
              <a:rPr lang="en-US" dirty="0"/>
              <a:t> – create a new repo</a:t>
            </a:r>
          </a:p>
          <a:p>
            <a:pPr lvl="1"/>
            <a:r>
              <a:rPr lang="en-US" dirty="0"/>
              <a:t>Can run inside empty directory</a:t>
            </a:r>
          </a:p>
          <a:p>
            <a:pPr lvl="1"/>
            <a:r>
              <a:rPr lang="en-US" dirty="0"/>
              <a:t>Or create a new directory</a:t>
            </a:r>
          </a:p>
          <a:p>
            <a:pPr lvl="2"/>
            <a:r>
              <a:rPr lang="en-US" dirty="0" err="1"/>
              <a:t>git</a:t>
            </a:r>
            <a:r>
              <a:rPr lang="en-US" dirty="0"/>
              <a:t> </a:t>
            </a:r>
            <a:r>
              <a:rPr lang="en-US" dirty="0" err="1"/>
              <a:t>init</a:t>
            </a:r>
            <a:r>
              <a:rPr lang="en-US" dirty="0"/>
              <a:t> &lt;</a:t>
            </a:r>
            <a:r>
              <a:rPr lang="en-US" dirty="0" err="1"/>
              <a:t>new_directory</a:t>
            </a:r>
            <a:r>
              <a:rPr lang="en-US" dirty="0"/>
              <a:t>&gt;</a:t>
            </a:r>
          </a:p>
          <a:p>
            <a:pPr lvl="1"/>
            <a:r>
              <a:rPr lang="en-US" dirty="0"/>
              <a:t>Or inside a project you’ve already started</a:t>
            </a:r>
          </a:p>
          <a:p>
            <a:pPr lvl="2"/>
            <a:r>
              <a:rPr lang="en-US" b="1" dirty="0"/>
              <a:t>*Nothing you’ve done is changed, you just can start being a real programmer now</a:t>
            </a:r>
            <a:endParaRPr lang="en-US" dirty="0"/>
          </a:p>
          <a:p>
            <a:pPr lvl="2"/>
            <a:endParaRPr lang="en-US" b="1" dirty="0"/>
          </a:p>
          <a:p>
            <a:pPr lvl="2"/>
            <a:endParaRPr lang="en-US" b="1" dirty="0"/>
          </a:p>
          <a:p>
            <a:pPr lvl="2"/>
            <a:endParaRPr lang="en-US" b="1" dirty="0"/>
          </a:p>
          <a:p>
            <a:pPr lvl="2"/>
            <a:endParaRPr lang="en-US" b="1" dirty="0"/>
          </a:p>
          <a:p>
            <a:pPr lvl="2"/>
            <a:endParaRPr lang="en-US" b="1" dirty="0"/>
          </a:p>
          <a:p>
            <a:pPr lvl="2"/>
            <a:endParaRPr lang="en-US" b="1" dirty="0"/>
          </a:p>
        </p:txBody>
      </p:sp>
      <p:pic>
        <p:nvPicPr>
          <p:cNvPr id="7170"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56" y="4429760"/>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3865" y="4429760"/>
            <a:ext cx="7153275" cy="2308324"/>
          </a:xfrm>
          <a:prstGeom prst="rect">
            <a:avLst/>
          </a:prstGeom>
          <a:noFill/>
        </p:spPr>
        <p:txBody>
          <a:bodyPr wrap="square" rtlCol="0">
            <a:spAutoFit/>
          </a:bodyPr>
          <a:lstStyle/>
          <a:p>
            <a:r>
              <a:rPr lang="en-US" dirty="0"/>
              <a:t>The .</a:t>
            </a:r>
            <a:r>
              <a:rPr lang="en-US" dirty="0" err="1"/>
              <a:t>git</a:t>
            </a:r>
            <a:r>
              <a:rPr lang="en-US" dirty="0"/>
              <a:t> directory is created inside the folder which contains all the necessary metadata used by </a:t>
            </a:r>
            <a:r>
              <a:rPr lang="en-US" dirty="0" err="1"/>
              <a:t>git</a:t>
            </a:r>
            <a:r>
              <a:rPr lang="en-US" dirty="0"/>
              <a:t>. That’s all it does when you run </a:t>
            </a:r>
            <a:r>
              <a:rPr lang="en-US" dirty="0" err="1"/>
              <a:t>git</a:t>
            </a:r>
            <a:r>
              <a:rPr lang="en-US" dirty="0"/>
              <a:t> </a:t>
            </a:r>
            <a:r>
              <a:rPr lang="en-US" dirty="0" err="1"/>
              <a:t>init.</a:t>
            </a:r>
            <a:endParaRPr lang="en-US" dirty="0"/>
          </a:p>
          <a:p>
            <a:endParaRPr lang="en-US" dirty="0"/>
          </a:p>
          <a:p>
            <a:r>
              <a:rPr lang="en-US" dirty="0"/>
              <a:t>There’s no admin privileges nonsense, it’s just creating a new set of directories and files inside your project.</a:t>
            </a:r>
          </a:p>
          <a:p>
            <a:endParaRPr lang="en-US" dirty="0"/>
          </a:p>
          <a:p>
            <a:r>
              <a:rPr lang="en-US" dirty="0"/>
              <a:t>Running </a:t>
            </a:r>
            <a:r>
              <a:rPr lang="en-US" dirty="0" err="1"/>
              <a:t>git</a:t>
            </a:r>
            <a:r>
              <a:rPr lang="en-US" dirty="0"/>
              <a:t> </a:t>
            </a:r>
            <a:r>
              <a:rPr lang="en-US" dirty="0" err="1"/>
              <a:t>init</a:t>
            </a:r>
            <a:r>
              <a:rPr lang="en-US" dirty="0"/>
              <a:t> again won’t do anything (used for moving .</a:t>
            </a:r>
            <a:r>
              <a:rPr lang="en-US" dirty="0" err="1"/>
              <a:t>git</a:t>
            </a:r>
            <a:r>
              <a:rPr lang="en-US" dirty="0"/>
              <a:t> and getting new templates, but we don’t cover that)</a:t>
            </a:r>
          </a:p>
        </p:txBody>
      </p:sp>
    </p:spTree>
    <p:extLst>
      <p:ext uri="{BB962C8B-B14F-4D97-AF65-F5344CB8AC3E}">
        <p14:creationId xmlns:p14="http://schemas.microsoft.com/office/powerpoint/2010/main" val="25310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49" y="2119312"/>
            <a:ext cx="10820509" cy="3081337"/>
          </a:xfrm>
          <a:prstGeom prst="rect">
            <a:avLst/>
          </a:prstGeom>
        </p:spPr>
      </p:pic>
      <p:cxnSp>
        <p:nvCxnSpPr>
          <p:cNvPr id="7" name="Straight Arrow Connector 6"/>
          <p:cNvCxnSpPr/>
          <p:nvPr/>
        </p:nvCxnSpPr>
        <p:spPr>
          <a:xfrm flipH="1" flipV="1">
            <a:off x="8477881" y="2864313"/>
            <a:ext cx="1550241" cy="6055"/>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048119" y="4227839"/>
            <a:ext cx="1550241" cy="6055"/>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Image result for giterd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840" y="4449288"/>
            <a:ext cx="3096298" cy="228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4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err="1"/>
              <a:t>Git</a:t>
            </a:r>
            <a:r>
              <a:rPr lang="en-US" dirty="0"/>
              <a:t> iteration</a:t>
            </a:r>
          </a:p>
        </p:txBody>
      </p:sp>
      <p:sp>
        <p:nvSpPr>
          <p:cNvPr id="3" name="Content Placeholder 2"/>
          <p:cNvSpPr>
            <a:spLocks noGrp="1"/>
          </p:cNvSpPr>
          <p:nvPr>
            <p:ph idx="1"/>
          </p:nvPr>
        </p:nvSpPr>
        <p:spPr/>
        <p:txBody>
          <a:bodyPr/>
          <a:lstStyle/>
          <a:p>
            <a:r>
              <a:rPr lang="en-US" dirty="0"/>
              <a:t>1. Edit: If you don’t know how to edit a file then go home</a:t>
            </a:r>
          </a:p>
          <a:p>
            <a:r>
              <a:rPr lang="en-US" dirty="0"/>
              <a:t>2. Stage</a:t>
            </a:r>
          </a:p>
          <a:p>
            <a:r>
              <a:rPr lang="en-US" dirty="0"/>
              <a:t>3. Commit</a:t>
            </a:r>
          </a:p>
        </p:txBody>
      </p:sp>
    </p:spTree>
    <p:extLst>
      <p:ext uri="{BB962C8B-B14F-4D97-AF65-F5344CB8AC3E}">
        <p14:creationId xmlns:p14="http://schemas.microsoft.com/office/powerpoint/2010/main" val="1589453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Stage</a:t>
            </a:r>
          </a:p>
        </p:txBody>
      </p:sp>
      <p:sp>
        <p:nvSpPr>
          <p:cNvPr id="3" name="Content Placeholder 2"/>
          <p:cNvSpPr>
            <a:spLocks noGrp="1"/>
          </p:cNvSpPr>
          <p:nvPr>
            <p:ph idx="1"/>
          </p:nvPr>
        </p:nvSpPr>
        <p:spPr>
          <a:xfrm>
            <a:off x="388620" y="1690687"/>
            <a:ext cx="6235065" cy="5062537"/>
          </a:xfrm>
        </p:spPr>
        <p:txBody>
          <a:bodyPr>
            <a:normAutofit lnSpcReduction="10000"/>
          </a:bodyPr>
          <a:lstStyle/>
          <a:p>
            <a:pPr marL="0" indent="0">
              <a:buNone/>
            </a:pPr>
            <a:r>
              <a:rPr lang="en-US" b="1" dirty="0" err="1"/>
              <a:t>git</a:t>
            </a:r>
            <a:r>
              <a:rPr lang="en-US" b="1" dirty="0"/>
              <a:t> add &lt;filename&gt;</a:t>
            </a:r>
          </a:p>
          <a:p>
            <a:pPr lvl="1"/>
            <a:r>
              <a:rPr lang="en-US" dirty="0"/>
              <a:t>Adds a change in the working directory to the staging area</a:t>
            </a:r>
          </a:p>
          <a:p>
            <a:pPr lvl="1"/>
            <a:endParaRPr lang="en-US" dirty="0"/>
          </a:p>
          <a:p>
            <a:pPr lvl="1"/>
            <a:r>
              <a:rPr lang="en-US" dirty="0"/>
              <a:t>Must specify something to stage</a:t>
            </a:r>
          </a:p>
          <a:p>
            <a:pPr lvl="2"/>
            <a:r>
              <a:rPr lang="en-US" dirty="0"/>
              <a:t>.  =  Add everything</a:t>
            </a:r>
          </a:p>
          <a:p>
            <a:pPr lvl="3"/>
            <a:r>
              <a:rPr lang="en-US" dirty="0"/>
              <a:t>useful if you </a:t>
            </a:r>
            <a:r>
              <a:rPr lang="en-US" dirty="0" err="1"/>
              <a:t>git</a:t>
            </a:r>
            <a:r>
              <a:rPr lang="en-US" dirty="0"/>
              <a:t> </a:t>
            </a:r>
            <a:r>
              <a:rPr lang="en-US" dirty="0" err="1"/>
              <a:t>init</a:t>
            </a:r>
            <a:r>
              <a:rPr lang="en-US" dirty="0"/>
              <a:t> in a project already started</a:t>
            </a:r>
          </a:p>
          <a:p>
            <a:pPr lvl="2"/>
            <a:r>
              <a:rPr lang="en-US" dirty="0"/>
              <a:t>&lt;</a:t>
            </a:r>
            <a:r>
              <a:rPr lang="en-US" dirty="0" err="1"/>
              <a:t>dir</a:t>
            </a:r>
            <a:r>
              <a:rPr lang="en-US" dirty="0"/>
              <a:t>&gt; = Add a directory</a:t>
            </a:r>
          </a:p>
          <a:p>
            <a:pPr lvl="2"/>
            <a:r>
              <a:rPr lang="en-US" dirty="0"/>
              <a:t>-p = Interactive, select which chunks of changes to add</a:t>
            </a:r>
          </a:p>
          <a:p>
            <a:pPr lvl="1"/>
            <a:endParaRPr lang="en-US" dirty="0"/>
          </a:p>
          <a:p>
            <a:pPr lvl="1"/>
            <a:r>
              <a:rPr lang="en-US" dirty="0"/>
              <a:t>Doesn’t alter your working directory or record anything in history</a:t>
            </a:r>
          </a:p>
          <a:p>
            <a:pPr lvl="1"/>
            <a:r>
              <a:rPr lang="en-US" dirty="0"/>
              <a:t>Must be repeated every time you edit</a:t>
            </a:r>
          </a:p>
          <a:p>
            <a:pPr marL="0" indent="0">
              <a:buNone/>
            </a:pPr>
            <a:endParaRPr lang="en-US" dirty="0"/>
          </a:p>
        </p:txBody>
      </p:sp>
      <p:pic>
        <p:nvPicPr>
          <p:cNvPr id="4" name="Picture 3"/>
          <p:cNvPicPr/>
          <p:nvPr/>
        </p:nvPicPr>
        <p:blipFill>
          <a:blip r:embed="rId2"/>
          <a:stretch>
            <a:fillRect/>
          </a:stretch>
        </p:blipFill>
        <p:spPr>
          <a:xfrm>
            <a:off x="6753224" y="1758950"/>
            <a:ext cx="5074899" cy="3555092"/>
          </a:xfrm>
          <a:prstGeom prst="rect">
            <a:avLst/>
          </a:prstGeom>
        </p:spPr>
      </p:pic>
      <p:cxnSp>
        <p:nvCxnSpPr>
          <p:cNvPr id="7" name="Straight Arrow Connector 6"/>
          <p:cNvCxnSpPr/>
          <p:nvPr/>
        </p:nvCxnSpPr>
        <p:spPr>
          <a:xfrm flipV="1">
            <a:off x="8515350" y="3589020"/>
            <a:ext cx="542925" cy="5715"/>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818638" y="2519142"/>
            <a:ext cx="3015704" cy="215580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71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417"/>
            <a:ext cx="6920865" cy="3103823"/>
          </a:xfrm>
          <a:prstGeom prst="rect">
            <a:avLst/>
          </a:prstGeom>
        </p:spPr>
      </p:pic>
      <p:sp>
        <p:nvSpPr>
          <p:cNvPr id="2" name="Title 1"/>
          <p:cNvSpPr>
            <a:spLocks noGrp="1"/>
          </p:cNvSpPr>
          <p:nvPr>
            <p:ph type="title"/>
          </p:nvPr>
        </p:nvSpPr>
        <p:spPr/>
        <p:txBody>
          <a:bodyPr/>
          <a:lstStyle/>
          <a:p>
            <a:r>
              <a:rPr lang="en-US" dirty="0"/>
              <a:t>My life in the Capra lab</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28" b="7259"/>
          <a:stretch/>
        </p:blipFill>
        <p:spPr>
          <a:xfrm>
            <a:off x="5863589" y="2829148"/>
            <a:ext cx="5934075" cy="3937412"/>
          </a:xfrm>
          <a:prstGeom prst="rect">
            <a:avLst/>
          </a:prstGeom>
        </p:spPr>
      </p:pic>
      <p:sp>
        <p:nvSpPr>
          <p:cNvPr id="6" name="Right Brace 5"/>
          <p:cNvSpPr/>
          <p:nvPr/>
        </p:nvSpPr>
        <p:spPr>
          <a:xfrm>
            <a:off x="5709285" y="1690688"/>
            <a:ext cx="257175" cy="5553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4868562" y="3853557"/>
            <a:ext cx="257175" cy="5553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6792278" y="2259918"/>
            <a:ext cx="226196" cy="124023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096000" y="1783675"/>
            <a:ext cx="2363404" cy="369332"/>
          </a:xfrm>
          <a:prstGeom prst="rect">
            <a:avLst/>
          </a:prstGeom>
          <a:noFill/>
        </p:spPr>
        <p:txBody>
          <a:bodyPr wrap="none" rtlCol="0">
            <a:spAutoFit/>
          </a:bodyPr>
          <a:lstStyle/>
          <a:p>
            <a:r>
              <a:rPr lang="en-US" dirty="0"/>
              <a:t>Multiple input datasets</a:t>
            </a:r>
          </a:p>
        </p:txBody>
      </p:sp>
      <p:sp>
        <p:nvSpPr>
          <p:cNvPr id="10" name="TextBox 9"/>
          <p:cNvSpPr txBox="1"/>
          <p:nvPr/>
        </p:nvSpPr>
        <p:spPr>
          <a:xfrm>
            <a:off x="7018474" y="2537571"/>
            <a:ext cx="3553986" cy="369332"/>
          </a:xfrm>
          <a:prstGeom prst="rect">
            <a:avLst/>
          </a:prstGeom>
          <a:noFill/>
        </p:spPr>
        <p:txBody>
          <a:bodyPr wrap="none" rtlCol="0">
            <a:spAutoFit/>
          </a:bodyPr>
          <a:lstStyle/>
          <a:p>
            <a:r>
              <a:rPr lang="en-US" dirty="0"/>
              <a:t>Tons of script versions and bug-fixes</a:t>
            </a:r>
          </a:p>
        </p:txBody>
      </p:sp>
      <p:sp>
        <p:nvSpPr>
          <p:cNvPr id="11" name="TextBox 10"/>
          <p:cNvSpPr txBox="1"/>
          <p:nvPr/>
        </p:nvSpPr>
        <p:spPr>
          <a:xfrm>
            <a:off x="4305640" y="4408864"/>
            <a:ext cx="1640193" cy="369332"/>
          </a:xfrm>
          <a:prstGeom prst="rect">
            <a:avLst/>
          </a:prstGeom>
          <a:noFill/>
        </p:spPr>
        <p:txBody>
          <a:bodyPr wrap="none" rtlCol="0">
            <a:spAutoFit/>
          </a:bodyPr>
          <a:lstStyle/>
          <a:p>
            <a:r>
              <a:rPr lang="en-US" dirty="0"/>
              <a:t>Old output files</a:t>
            </a:r>
          </a:p>
        </p:txBody>
      </p:sp>
      <p:sp>
        <p:nvSpPr>
          <p:cNvPr id="12" name="TextBox 11"/>
          <p:cNvSpPr txBox="1"/>
          <p:nvPr/>
        </p:nvSpPr>
        <p:spPr>
          <a:xfrm>
            <a:off x="299296" y="5850343"/>
            <a:ext cx="5036167" cy="646331"/>
          </a:xfrm>
          <a:prstGeom prst="rect">
            <a:avLst/>
          </a:prstGeom>
          <a:noFill/>
        </p:spPr>
        <p:txBody>
          <a:bodyPr wrap="square" rtlCol="0">
            <a:spAutoFit/>
          </a:bodyPr>
          <a:lstStyle/>
          <a:p>
            <a:r>
              <a:rPr lang="en-US" dirty="0"/>
              <a:t>Long README about how different output versions were merged</a:t>
            </a:r>
          </a:p>
        </p:txBody>
      </p:sp>
      <p:cxnSp>
        <p:nvCxnSpPr>
          <p:cNvPr id="14" name="Straight Arrow Connector 13"/>
          <p:cNvCxnSpPr/>
          <p:nvPr/>
        </p:nvCxnSpPr>
        <p:spPr>
          <a:xfrm flipV="1">
            <a:off x="5207841" y="5758903"/>
            <a:ext cx="575285" cy="360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45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state of the working </a:t>
            </a:r>
            <a:r>
              <a:rPr lang="en-US" dirty="0" err="1"/>
              <a:t>dir</a:t>
            </a:r>
            <a:r>
              <a:rPr lang="en-US" dirty="0"/>
              <a:t> and stash</a:t>
            </a:r>
          </a:p>
        </p:txBody>
      </p:sp>
      <p:sp>
        <p:nvSpPr>
          <p:cNvPr id="3" name="Content Placeholder 2"/>
          <p:cNvSpPr>
            <a:spLocks noGrp="1"/>
          </p:cNvSpPr>
          <p:nvPr>
            <p:ph idx="1"/>
          </p:nvPr>
        </p:nvSpPr>
        <p:spPr/>
        <p:txBody>
          <a:bodyPr/>
          <a:lstStyle/>
          <a:p>
            <a:pPr marL="0" indent="0">
              <a:buNone/>
            </a:pPr>
            <a:r>
              <a:rPr lang="en-US" b="1" dirty="0" err="1"/>
              <a:t>git</a:t>
            </a:r>
            <a:r>
              <a:rPr lang="en-US" b="1" dirty="0"/>
              <a:t> status</a:t>
            </a:r>
          </a:p>
          <a:p>
            <a:pPr marL="0" indent="0">
              <a:buNone/>
            </a:pPr>
            <a:endParaRPr lang="en-US" dirty="0"/>
          </a:p>
          <a:p>
            <a:r>
              <a:rPr lang="en-US" dirty="0"/>
              <a:t>Shows which changes have been staged and which haven’t</a:t>
            </a:r>
          </a:p>
          <a:p>
            <a:r>
              <a:rPr lang="en-US" dirty="0"/>
              <a:t>Lists untracked files: files that have never been staged or committed</a:t>
            </a:r>
          </a:p>
          <a:p>
            <a:r>
              <a:rPr lang="en-US" dirty="0"/>
              <a:t>Does not show any history</a:t>
            </a:r>
          </a:p>
          <a:p>
            <a:pPr marL="0" indent="0">
              <a:buNone/>
            </a:pPr>
            <a:endParaRPr lang="en-US" dirty="0"/>
          </a:p>
          <a:p>
            <a:r>
              <a:rPr lang="en-US" dirty="0"/>
              <a:t>Good practice to check before running commit</a:t>
            </a:r>
          </a:p>
          <a:p>
            <a:pPr lvl="1"/>
            <a:r>
              <a:rPr lang="en-US" dirty="0"/>
              <a:t>Commits are snapshots in time</a:t>
            </a:r>
          </a:p>
          <a:p>
            <a:pPr lvl="1"/>
            <a:r>
              <a:rPr lang="en-US" dirty="0"/>
              <a:t>‘Atomize’ your progress. Commit units of change.</a:t>
            </a:r>
          </a:p>
          <a:p>
            <a:endParaRPr lang="en-US" dirty="0"/>
          </a:p>
        </p:txBody>
      </p:sp>
    </p:spTree>
    <p:extLst>
      <p:ext uri="{BB962C8B-B14F-4D97-AF65-F5344CB8AC3E}">
        <p14:creationId xmlns:p14="http://schemas.microsoft.com/office/powerpoint/2010/main" val="235758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the first commit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83" y="1557464"/>
            <a:ext cx="6866453" cy="4833301"/>
          </a:xfrm>
          <a:prstGeom prst="rect">
            <a:avLst/>
          </a:prstGeom>
        </p:spPr>
      </p:pic>
      <p:sp>
        <p:nvSpPr>
          <p:cNvPr id="9" name="TextBox 8"/>
          <p:cNvSpPr txBox="1"/>
          <p:nvPr/>
        </p:nvSpPr>
        <p:spPr>
          <a:xfrm>
            <a:off x="7704653" y="3159725"/>
            <a:ext cx="1952650" cy="369332"/>
          </a:xfrm>
          <a:prstGeom prst="rect">
            <a:avLst/>
          </a:prstGeom>
          <a:noFill/>
        </p:spPr>
        <p:txBody>
          <a:bodyPr wrap="none" rtlCol="0">
            <a:spAutoFit/>
          </a:bodyPr>
          <a:lstStyle/>
          <a:p>
            <a:r>
              <a:rPr lang="en-US" dirty="0"/>
              <a:t>Nothing staged yet</a:t>
            </a:r>
          </a:p>
        </p:txBody>
      </p:sp>
      <p:sp>
        <p:nvSpPr>
          <p:cNvPr id="10" name="TextBox 9"/>
          <p:cNvSpPr txBox="1"/>
          <p:nvPr/>
        </p:nvSpPr>
        <p:spPr>
          <a:xfrm>
            <a:off x="7704653" y="3925669"/>
            <a:ext cx="2371227" cy="369332"/>
          </a:xfrm>
          <a:prstGeom prst="rect">
            <a:avLst/>
          </a:prstGeom>
          <a:noFill/>
        </p:spPr>
        <p:txBody>
          <a:bodyPr wrap="none" rtlCol="0">
            <a:spAutoFit/>
          </a:bodyPr>
          <a:lstStyle/>
          <a:p>
            <a:r>
              <a:rPr lang="en-US" dirty="0"/>
              <a:t>Stage the new program</a:t>
            </a:r>
          </a:p>
        </p:txBody>
      </p:sp>
      <p:sp>
        <p:nvSpPr>
          <p:cNvPr id="11" name="TextBox 10"/>
          <p:cNvSpPr txBox="1"/>
          <p:nvPr/>
        </p:nvSpPr>
        <p:spPr>
          <a:xfrm>
            <a:off x="7704653" y="1614470"/>
            <a:ext cx="1721882" cy="369332"/>
          </a:xfrm>
          <a:prstGeom prst="rect">
            <a:avLst/>
          </a:prstGeom>
          <a:noFill/>
        </p:spPr>
        <p:txBody>
          <a:bodyPr wrap="none" rtlCol="0">
            <a:spAutoFit/>
          </a:bodyPr>
          <a:lstStyle/>
          <a:p>
            <a:r>
              <a:rPr lang="en-US" dirty="0"/>
              <a:t>Write a program</a:t>
            </a:r>
          </a:p>
        </p:txBody>
      </p:sp>
      <p:sp>
        <p:nvSpPr>
          <p:cNvPr id="12" name="TextBox 11"/>
          <p:cNvSpPr txBox="1"/>
          <p:nvPr/>
        </p:nvSpPr>
        <p:spPr>
          <a:xfrm>
            <a:off x="7704653" y="5394706"/>
            <a:ext cx="2486002" cy="369332"/>
          </a:xfrm>
          <a:prstGeom prst="rect">
            <a:avLst/>
          </a:prstGeom>
          <a:noFill/>
        </p:spPr>
        <p:txBody>
          <a:bodyPr wrap="none" rtlCol="0">
            <a:spAutoFit/>
          </a:bodyPr>
          <a:lstStyle/>
          <a:p>
            <a:r>
              <a:rPr lang="en-US" dirty="0"/>
              <a:t>Wow there it is go figure</a:t>
            </a:r>
          </a:p>
        </p:txBody>
      </p:sp>
    </p:spTree>
    <p:extLst>
      <p:ext uri="{BB962C8B-B14F-4D97-AF65-F5344CB8AC3E}">
        <p14:creationId xmlns:p14="http://schemas.microsoft.com/office/powerpoint/2010/main" val="3440890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Commit</a:t>
            </a:r>
          </a:p>
        </p:txBody>
      </p:sp>
      <p:sp>
        <p:nvSpPr>
          <p:cNvPr id="3" name="Content Placeholder 2"/>
          <p:cNvSpPr>
            <a:spLocks noGrp="1"/>
          </p:cNvSpPr>
          <p:nvPr>
            <p:ph idx="1"/>
          </p:nvPr>
        </p:nvSpPr>
        <p:spPr>
          <a:xfrm>
            <a:off x="234316" y="1825625"/>
            <a:ext cx="6290308" cy="4351338"/>
          </a:xfrm>
        </p:spPr>
        <p:txBody>
          <a:bodyPr>
            <a:normAutofit fontScale="92500" lnSpcReduction="20000"/>
          </a:bodyPr>
          <a:lstStyle/>
          <a:p>
            <a:pPr marL="0" indent="0">
              <a:buNone/>
            </a:pPr>
            <a:r>
              <a:rPr lang="en-US" b="1" dirty="0" err="1"/>
              <a:t>git</a:t>
            </a:r>
            <a:r>
              <a:rPr lang="en-US" b="1" dirty="0"/>
              <a:t> commit</a:t>
            </a:r>
          </a:p>
          <a:p>
            <a:pPr lvl="1"/>
            <a:r>
              <a:rPr lang="en-US" dirty="0"/>
              <a:t>Commit the current stage to history</a:t>
            </a:r>
          </a:p>
          <a:p>
            <a:pPr lvl="2"/>
            <a:r>
              <a:rPr lang="en-US" dirty="0"/>
              <a:t>Hitting ‘save’</a:t>
            </a:r>
          </a:p>
          <a:p>
            <a:pPr lvl="2"/>
            <a:r>
              <a:rPr lang="en-US" dirty="0"/>
              <a:t>Permanent unless you explicitly tell </a:t>
            </a:r>
            <a:r>
              <a:rPr lang="en-US" dirty="0" err="1"/>
              <a:t>git</a:t>
            </a:r>
            <a:r>
              <a:rPr lang="en-US" dirty="0"/>
              <a:t> to change your history</a:t>
            </a:r>
          </a:p>
          <a:p>
            <a:pPr lvl="3"/>
            <a:r>
              <a:rPr lang="en-US" dirty="0"/>
              <a:t>still permanent but in a secret place</a:t>
            </a:r>
          </a:p>
          <a:p>
            <a:pPr lvl="2"/>
            <a:r>
              <a:rPr lang="en-US" dirty="0"/>
              <a:t>Refreshes staging index</a:t>
            </a:r>
          </a:p>
          <a:p>
            <a:pPr lvl="2"/>
            <a:r>
              <a:rPr lang="en-US" dirty="0"/>
              <a:t>Doesn’t change anything in working directory</a:t>
            </a:r>
          </a:p>
          <a:p>
            <a:pPr lvl="2"/>
            <a:r>
              <a:rPr lang="en-US" dirty="0"/>
              <a:t>Asks for a commit message</a:t>
            </a:r>
          </a:p>
          <a:p>
            <a:pPr lvl="2"/>
            <a:endParaRPr lang="en-US" dirty="0"/>
          </a:p>
          <a:p>
            <a:r>
              <a:rPr lang="en-US" dirty="0"/>
              <a:t>Essentially advances the current branch one snapshot.</a:t>
            </a:r>
          </a:p>
          <a:p>
            <a:pPr lvl="1"/>
            <a:r>
              <a:rPr lang="en-US" dirty="0"/>
              <a:t>Each commit is a core building block of project history</a:t>
            </a:r>
          </a:p>
        </p:txBody>
      </p:sp>
      <p:pic>
        <p:nvPicPr>
          <p:cNvPr id="4" name="Picture 3"/>
          <p:cNvPicPr/>
          <p:nvPr/>
        </p:nvPicPr>
        <p:blipFill>
          <a:blip r:embed="rId2"/>
          <a:stretch>
            <a:fillRect/>
          </a:stretch>
        </p:blipFill>
        <p:spPr>
          <a:xfrm>
            <a:off x="6524624" y="1825625"/>
            <a:ext cx="5074899" cy="3555092"/>
          </a:xfrm>
          <a:prstGeom prst="rect">
            <a:avLst/>
          </a:prstGeom>
        </p:spPr>
      </p:pic>
      <p:cxnSp>
        <p:nvCxnSpPr>
          <p:cNvPr id="5" name="Straight Arrow Connector 4"/>
          <p:cNvCxnSpPr/>
          <p:nvPr/>
        </p:nvCxnSpPr>
        <p:spPr>
          <a:xfrm flipV="1">
            <a:off x="9681210" y="3615690"/>
            <a:ext cx="542925" cy="5715"/>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716283" y="2440419"/>
            <a:ext cx="3015704" cy="215580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3666" y="6193723"/>
            <a:ext cx="5238334" cy="646331"/>
          </a:xfrm>
          <a:prstGeom prst="rect">
            <a:avLst/>
          </a:prstGeom>
          <a:noFill/>
        </p:spPr>
        <p:txBody>
          <a:bodyPr wrap="square" rtlCol="0">
            <a:spAutoFit/>
          </a:bodyPr>
          <a:lstStyle/>
          <a:p>
            <a:r>
              <a:rPr lang="en-US" dirty="0"/>
              <a:t>Note: if working on a public repo (from </a:t>
            </a:r>
            <a:r>
              <a:rPr lang="en-US" dirty="0" err="1"/>
              <a:t>Github</a:t>
            </a:r>
            <a:r>
              <a:rPr lang="en-US" dirty="0"/>
              <a:t>) this doesn’t change the </a:t>
            </a:r>
            <a:r>
              <a:rPr lang="en-US" dirty="0" err="1"/>
              <a:t>Github</a:t>
            </a:r>
            <a:r>
              <a:rPr lang="en-US" dirty="0"/>
              <a:t> version, just your local one</a:t>
            </a:r>
          </a:p>
        </p:txBody>
      </p:sp>
    </p:spTree>
    <p:extLst>
      <p:ext uri="{BB962C8B-B14F-4D97-AF65-F5344CB8AC3E}">
        <p14:creationId xmlns:p14="http://schemas.microsoft.com/office/powerpoint/2010/main" val="358187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commit message</a:t>
            </a:r>
          </a:p>
        </p:txBody>
      </p:sp>
      <p:sp>
        <p:nvSpPr>
          <p:cNvPr id="3" name="Content Placeholder 2"/>
          <p:cNvSpPr>
            <a:spLocks noGrp="1"/>
          </p:cNvSpPr>
          <p:nvPr>
            <p:ph idx="1"/>
          </p:nvPr>
        </p:nvSpPr>
        <p:spPr/>
        <p:txBody>
          <a:bodyPr>
            <a:normAutofit lnSpcReduction="10000"/>
          </a:bodyPr>
          <a:lstStyle/>
          <a:p>
            <a:r>
              <a:rPr lang="en-US" dirty="0"/>
              <a:t>Critical</a:t>
            </a:r>
          </a:p>
          <a:p>
            <a:r>
              <a:rPr lang="en-US" dirty="0"/>
              <a:t>Critical</a:t>
            </a:r>
          </a:p>
          <a:p>
            <a:r>
              <a:rPr lang="en-US" dirty="0"/>
              <a:t>Critical</a:t>
            </a:r>
          </a:p>
          <a:p>
            <a:r>
              <a:rPr lang="en-US" dirty="0"/>
              <a:t>Common practice:</a:t>
            </a:r>
          </a:p>
          <a:p>
            <a:pPr lvl="1"/>
            <a:r>
              <a:rPr lang="en-US" dirty="0"/>
              <a:t>Line 1 = short summary (50 char or less) </a:t>
            </a:r>
          </a:p>
          <a:p>
            <a:pPr lvl="1"/>
            <a:r>
              <a:rPr lang="en-US" dirty="0"/>
              <a:t>Line 2 = blank</a:t>
            </a:r>
          </a:p>
          <a:p>
            <a:pPr lvl="1"/>
            <a:r>
              <a:rPr lang="en-US" dirty="0"/>
              <a:t>Line 3+ = All changes detailed</a:t>
            </a:r>
          </a:p>
          <a:p>
            <a:endParaRPr lang="en-US" dirty="0"/>
          </a:p>
          <a:p>
            <a:r>
              <a:rPr lang="en-US" dirty="0" err="1"/>
              <a:t>git</a:t>
            </a:r>
            <a:r>
              <a:rPr lang="en-US" dirty="0"/>
              <a:t> commit –m “shortcut to supply message to command line”</a:t>
            </a:r>
          </a:p>
          <a:p>
            <a:pPr lvl="1"/>
            <a:r>
              <a:rPr lang="en-US" dirty="0"/>
              <a:t>Otherwise </a:t>
            </a:r>
            <a:r>
              <a:rPr lang="en-US" dirty="0" err="1"/>
              <a:t>git</a:t>
            </a:r>
            <a:r>
              <a:rPr lang="en-US" dirty="0"/>
              <a:t> will open default text editor (can be changed)</a:t>
            </a:r>
          </a:p>
        </p:txBody>
      </p:sp>
      <p:pic>
        <p:nvPicPr>
          <p:cNvPr id="8194" name="Picture 2" descr="Image result for cartoon closed book"/>
          <p:cNvPicPr>
            <a:picLocks noChangeAspect="1" noChangeArrowheads="1"/>
          </p:cNvPicPr>
          <p:nvPr/>
        </p:nvPicPr>
        <p:blipFill rotWithShape="1">
          <a:blip r:embed="rId2">
            <a:extLst>
              <a:ext uri="{28A0092B-C50C-407E-A947-70E740481C1C}">
                <a14:useLocalDpi xmlns:a14="http://schemas.microsoft.com/office/drawing/2010/main" val="0"/>
              </a:ext>
            </a:extLst>
          </a:blip>
          <a:srcRect b="7303"/>
          <a:stretch/>
        </p:blipFill>
        <p:spPr bwMode="auto">
          <a:xfrm>
            <a:off x="5293360" y="1464627"/>
            <a:ext cx="2657475" cy="17129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1767085"/>
            <a:ext cx="1435201" cy="553998"/>
          </a:xfrm>
          <a:prstGeom prst="rect">
            <a:avLst/>
          </a:prstGeom>
          <a:noFill/>
        </p:spPr>
        <p:txBody>
          <a:bodyPr wrap="none" rtlCol="0">
            <a:spAutoFit/>
          </a:bodyPr>
          <a:lstStyle/>
          <a:p>
            <a:r>
              <a:rPr lang="en-US" dirty="0"/>
              <a:t>History of life</a:t>
            </a:r>
          </a:p>
          <a:p>
            <a:r>
              <a:rPr lang="en-US" sz="1200" dirty="0"/>
              <a:t>By Greg </a:t>
            </a:r>
            <a:r>
              <a:rPr lang="en-US" sz="1200" dirty="0" err="1"/>
              <a:t>Sliwoski</a:t>
            </a:r>
            <a:endParaRPr lang="en-US" sz="1200" dirty="0"/>
          </a:p>
        </p:txBody>
      </p:sp>
      <p:cxnSp>
        <p:nvCxnSpPr>
          <p:cNvPr id="6" name="Straight Arrow Connector 5"/>
          <p:cNvCxnSpPr/>
          <p:nvPr/>
        </p:nvCxnSpPr>
        <p:spPr>
          <a:xfrm flipV="1">
            <a:off x="8063865" y="2200275"/>
            <a:ext cx="611505" cy="1143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196" name="Picture 4" descr="Image result for cartoon book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242" y="1243012"/>
            <a:ext cx="2619375" cy="1914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353734" y="1527138"/>
            <a:ext cx="1664513" cy="923330"/>
          </a:xfrm>
          <a:prstGeom prst="rect">
            <a:avLst/>
          </a:prstGeom>
          <a:noFill/>
        </p:spPr>
        <p:txBody>
          <a:bodyPr wrap="square" rtlCol="0">
            <a:spAutoFit/>
          </a:bodyPr>
          <a:lstStyle/>
          <a:p>
            <a:r>
              <a:rPr lang="en-US" dirty="0"/>
              <a:t>lol I don’t do commit messages</a:t>
            </a:r>
          </a:p>
        </p:txBody>
      </p:sp>
      <p:pic>
        <p:nvPicPr>
          <p:cNvPr id="8198" name="Picture 6" descr="Image result for sick face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1222" y="604205"/>
            <a:ext cx="1305237" cy="127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72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commit this sucker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355" y="2414966"/>
            <a:ext cx="9606616" cy="2193369"/>
          </a:xfrm>
          <a:prstGeom prst="rect">
            <a:avLst/>
          </a:prstGeom>
        </p:spPr>
      </p:pic>
    </p:spTree>
    <p:extLst>
      <p:ext uri="{BB962C8B-B14F-4D97-AF65-F5344CB8AC3E}">
        <p14:creationId xmlns:p14="http://schemas.microsoft.com/office/powerpoint/2010/main" val="373312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add some more stuff to my program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66173"/>
            <a:ext cx="7268710" cy="4656113"/>
          </a:xfrm>
        </p:spPr>
      </p:pic>
      <p:sp>
        <p:nvSpPr>
          <p:cNvPr id="5" name="TextBox 4"/>
          <p:cNvSpPr txBox="1"/>
          <p:nvPr/>
        </p:nvSpPr>
        <p:spPr>
          <a:xfrm>
            <a:off x="8290156" y="2276917"/>
            <a:ext cx="2073388" cy="369332"/>
          </a:xfrm>
          <a:prstGeom prst="rect">
            <a:avLst/>
          </a:prstGeom>
          <a:noFill/>
        </p:spPr>
        <p:txBody>
          <a:bodyPr wrap="none" rtlCol="0">
            <a:spAutoFit/>
          </a:bodyPr>
          <a:lstStyle/>
          <a:p>
            <a:r>
              <a:rPr lang="en-US" dirty="0"/>
              <a:t>Add new class for AI</a:t>
            </a:r>
          </a:p>
        </p:txBody>
      </p:sp>
      <p:sp>
        <p:nvSpPr>
          <p:cNvPr id="6" name="TextBox 5"/>
          <p:cNvSpPr txBox="1"/>
          <p:nvPr/>
        </p:nvSpPr>
        <p:spPr>
          <a:xfrm>
            <a:off x="8290156" y="3943224"/>
            <a:ext cx="880434" cy="369332"/>
          </a:xfrm>
          <a:prstGeom prst="rect">
            <a:avLst/>
          </a:prstGeom>
          <a:noFill/>
        </p:spPr>
        <p:txBody>
          <a:bodyPr wrap="none" rtlCol="0">
            <a:spAutoFit/>
          </a:bodyPr>
          <a:lstStyle/>
          <a:p>
            <a:r>
              <a:rPr lang="en-US" dirty="0"/>
              <a:t>Stage it</a:t>
            </a:r>
          </a:p>
        </p:txBody>
      </p:sp>
      <p:sp>
        <p:nvSpPr>
          <p:cNvPr id="7" name="TextBox 6"/>
          <p:cNvSpPr txBox="1"/>
          <p:nvPr/>
        </p:nvSpPr>
        <p:spPr>
          <a:xfrm>
            <a:off x="8256190" y="4876800"/>
            <a:ext cx="1172116" cy="369332"/>
          </a:xfrm>
          <a:prstGeom prst="rect">
            <a:avLst/>
          </a:prstGeom>
          <a:noFill/>
        </p:spPr>
        <p:txBody>
          <a:bodyPr wrap="none" rtlCol="0">
            <a:spAutoFit/>
          </a:bodyPr>
          <a:lstStyle/>
          <a:p>
            <a:r>
              <a:rPr lang="en-US" dirty="0"/>
              <a:t>Commit AI</a:t>
            </a:r>
          </a:p>
        </p:txBody>
      </p:sp>
    </p:spTree>
    <p:extLst>
      <p:ext uri="{BB962C8B-B14F-4D97-AF65-F5344CB8AC3E}">
        <p14:creationId xmlns:p14="http://schemas.microsoft.com/office/powerpoint/2010/main" val="13970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can now put </a:t>
            </a:r>
            <a:r>
              <a:rPr lang="en-US" dirty="0" err="1"/>
              <a:t>git</a:t>
            </a:r>
            <a:r>
              <a:rPr lang="en-US" dirty="0"/>
              <a:t> on your resume</a:t>
            </a:r>
          </a:p>
        </p:txBody>
      </p:sp>
      <p:sp>
        <p:nvSpPr>
          <p:cNvPr id="3" name="Content Placeholder 2"/>
          <p:cNvSpPr>
            <a:spLocks noGrp="1"/>
          </p:cNvSpPr>
          <p:nvPr>
            <p:ph idx="1"/>
          </p:nvPr>
        </p:nvSpPr>
        <p:spPr>
          <a:xfrm>
            <a:off x="838200" y="1788511"/>
            <a:ext cx="10515600" cy="4351338"/>
          </a:xfrm>
        </p:spPr>
        <p:txBody>
          <a:bodyPr/>
          <a:lstStyle/>
          <a:p>
            <a:pPr marL="0" indent="0">
              <a:buNone/>
            </a:pPr>
            <a:r>
              <a:rPr lang="en-US" dirty="0"/>
              <a:t>And technically be correct</a:t>
            </a:r>
          </a:p>
        </p:txBody>
      </p:sp>
      <p:pic>
        <p:nvPicPr>
          <p:cNvPr id="12296" name="Picture 8" descr="Image result for nervous smil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71" t="4086" r="5709" b="12595"/>
          <a:stretch/>
        </p:blipFill>
        <p:spPr bwMode="auto">
          <a:xfrm>
            <a:off x="4814223" y="1509783"/>
            <a:ext cx="1047624" cy="102434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2549418" y="383420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Wrote </a:t>
            </a:r>
            <a:r>
              <a:rPr lang="en-US" sz="2400" dirty="0" err="1"/>
              <a:t>greghub</a:t>
            </a:r>
            <a:endParaRPr lang="en-US" sz="2400" dirty="0"/>
          </a:p>
        </p:txBody>
      </p:sp>
      <p:cxnSp>
        <p:nvCxnSpPr>
          <p:cNvPr id="9" name="Straight Connector 8"/>
          <p:cNvCxnSpPr>
            <a:stCxn id="7" idx="6"/>
            <a:endCxn id="11" idx="2"/>
          </p:cNvCxnSpPr>
          <p:nvPr/>
        </p:nvCxnSpPr>
        <p:spPr>
          <a:xfrm>
            <a:off x="4814223" y="4884418"/>
            <a:ext cx="732732" cy="0"/>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546955" y="383420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Added AI to </a:t>
            </a:r>
            <a:r>
              <a:rPr lang="en-US" sz="2400" dirty="0" err="1"/>
              <a:t>greghub</a:t>
            </a:r>
            <a:endParaRPr lang="en-US" sz="2400" dirty="0"/>
          </a:p>
        </p:txBody>
      </p:sp>
      <p:cxnSp>
        <p:nvCxnSpPr>
          <p:cNvPr id="12" name="Straight Arrow Connector 11"/>
          <p:cNvCxnSpPr>
            <a:endCxn id="11" idx="4"/>
          </p:cNvCxnSpPr>
          <p:nvPr/>
        </p:nvCxnSpPr>
        <p:spPr>
          <a:xfrm flipV="1">
            <a:off x="6673303" y="5934629"/>
            <a:ext cx="6055" cy="30304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79560" y="6193012"/>
            <a:ext cx="2987485" cy="369332"/>
          </a:xfrm>
          <a:prstGeom prst="rect">
            <a:avLst/>
          </a:prstGeom>
          <a:noFill/>
        </p:spPr>
        <p:txBody>
          <a:bodyPr wrap="none" rtlCol="0">
            <a:spAutoFit/>
          </a:bodyPr>
          <a:lstStyle/>
          <a:p>
            <a:r>
              <a:rPr lang="en-US" dirty="0"/>
              <a:t>Your working directory is here</a:t>
            </a:r>
          </a:p>
        </p:txBody>
      </p:sp>
      <p:sp>
        <p:nvSpPr>
          <p:cNvPr id="26" name="Rectangle 25"/>
          <p:cNvSpPr/>
          <p:nvPr/>
        </p:nvSpPr>
        <p:spPr>
          <a:xfrm>
            <a:off x="1871189" y="3263984"/>
            <a:ext cx="6449245" cy="3421431"/>
          </a:xfrm>
          <a:prstGeom prst="rect">
            <a:avLst/>
          </a:prstGeom>
          <a:noFill/>
          <a:ln w="539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435491" y="4592029"/>
            <a:ext cx="3380028" cy="584775"/>
          </a:xfrm>
          <a:prstGeom prst="rect">
            <a:avLst/>
          </a:prstGeom>
          <a:noFill/>
        </p:spPr>
        <p:txBody>
          <a:bodyPr wrap="none" rtlCol="0">
            <a:spAutoFit/>
          </a:bodyPr>
          <a:lstStyle/>
          <a:p>
            <a:r>
              <a:rPr lang="en-US" sz="3200" dirty="0"/>
              <a:t>The </a:t>
            </a:r>
            <a:r>
              <a:rPr lang="en-US" sz="3200" dirty="0" err="1"/>
              <a:t>giterdone</a:t>
            </a:r>
            <a:r>
              <a:rPr lang="en-US" sz="3200" dirty="0"/>
              <a:t> repo</a:t>
            </a:r>
          </a:p>
        </p:txBody>
      </p:sp>
      <p:sp>
        <p:nvSpPr>
          <p:cNvPr id="28" name="TextBox 27"/>
          <p:cNvSpPr txBox="1"/>
          <p:nvPr/>
        </p:nvSpPr>
        <p:spPr>
          <a:xfrm>
            <a:off x="8320434" y="6377678"/>
            <a:ext cx="3591945" cy="369332"/>
          </a:xfrm>
          <a:prstGeom prst="rect">
            <a:avLst/>
          </a:prstGeom>
          <a:noFill/>
        </p:spPr>
        <p:txBody>
          <a:bodyPr wrap="none" rtlCol="0">
            <a:spAutoFit/>
          </a:bodyPr>
          <a:lstStyle/>
          <a:p>
            <a:r>
              <a:rPr lang="en-US" dirty="0"/>
              <a:t>But let’s learn how to use </a:t>
            </a:r>
            <a:r>
              <a:rPr lang="en-US" dirty="0" err="1"/>
              <a:t>git</a:t>
            </a:r>
            <a:r>
              <a:rPr lang="en-US" dirty="0"/>
              <a:t> for real</a:t>
            </a:r>
          </a:p>
        </p:txBody>
      </p:sp>
    </p:spTree>
    <p:extLst>
      <p:ext uri="{BB962C8B-B14F-4D97-AF65-F5344CB8AC3E}">
        <p14:creationId xmlns:p14="http://schemas.microsoft.com/office/powerpoint/2010/main" val="1568222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just a record keeper: </a:t>
            </a:r>
            <a:r>
              <a:rPr lang="en-US" dirty="0" err="1"/>
              <a:t>Git</a:t>
            </a:r>
            <a:r>
              <a:rPr lang="en-US" dirty="0"/>
              <a:t> Branches</a:t>
            </a:r>
          </a:p>
        </p:txBody>
      </p:sp>
      <p:sp>
        <p:nvSpPr>
          <p:cNvPr id="3" name="Content Placeholder 2"/>
          <p:cNvSpPr>
            <a:spLocks noGrp="1"/>
          </p:cNvSpPr>
          <p:nvPr>
            <p:ph idx="1"/>
          </p:nvPr>
        </p:nvSpPr>
        <p:spPr>
          <a:xfrm>
            <a:off x="320477" y="1835150"/>
            <a:ext cx="7475438" cy="4351338"/>
          </a:xfrm>
        </p:spPr>
        <p:txBody>
          <a:bodyPr>
            <a:normAutofit fontScale="92500"/>
          </a:bodyPr>
          <a:lstStyle/>
          <a:p>
            <a:r>
              <a:rPr lang="en-US" dirty="0"/>
              <a:t>Branches are natural (look at trees they branch)</a:t>
            </a:r>
          </a:p>
          <a:p>
            <a:endParaRPr lang="en-US" dirty="0"/>
          </a:p>
          <a:p>
            <a:r>
              <a:rPr lang="en-US" dirty="0"/>
              <a:t>Branches are isolated working environments</a:t>
            </a:r>
          </a:p>
          <a:p>
            <a:pPr lvl="1"/>
            <a:r>
              <a:rPr lang="en-US" dirty="0"/>
              <a:t>Flexibility – no more commenting out unfinished code</a:t>
            </a:r>
          </a:p>
          <a:p>
            <a:pPr lvl="1"/>
            <a:r>
              <a:rPr lang="en-US" dirty="0"/>
              <a:t>Play around – whatever you do on a branch doesn’t change master (commit nonsense for all I care)</a:t>
            </a:r>
          </a:p>
          <a:p>
            <a:endParaRPr lang="en-US" dirty="0"/>
          </a:p>
          <a:p>
            <a:r>
              <a:rPr lang="en-US" dirty="0"/>
              <a:t>The </a:t>
            </a:r>
            <a:r>
              <a:rPr lang="en-US" b="1" dirty="0"/>
              <a:t>master</a:t>
            </a:r>
            <a:r>
              <a:rPr lang="en-US" dirty="0"/>
              <a:t> branch is production quality at all times</a:t>
            </a:r>
          </a:p>
          <a:p>
            <a:pPr lvl="1"/>
            <a:r>
              <a:rPr lang="en-US" dirty="0"/>
              <a:t>Where you started</a:t>
            </a:r>
          </a:p>
          <a:p>
            <a:pPr lvl="1"/>
            <a:r>
              <a:rPr lang="en-US" dirty="0"/>
              <a:t>You were already using branches and didn’t even know it</a:t>
            </a:r>
          </a:p>
        </p:txBody>
      </p:sp>
      <p:pic>
        <p:nvPicPr>
          <p:cNvPr id="4" name="Picture 3"/>
          <p:cNvPicPr/>
          <p:nvPr/>
        </p:nvPicPr>
        <p:blipFill>
          <a:blip r:embed="rId2"/>
          <a:stretch>
            <a:fillRect/>
          </a:stretch>
        </p:blipFill>
        <p:spPr>
          <a:xfrm>
            <a:off x="7912109" y="1400938"/>
            <a:ext cx="3499787" cy="3271869"/>
          </a:xfrm>
          <a:prstGeom prst="rect">
            <a:avLst/>
          </a:prstGeom>
        </p:spPr>
      </p:pic>
      <p:pic>
        <p:nvPicPr>
          <p:cNvPr id="5" name="Picture 4"/>
          <p:cNvPicPr/>
          <p:nvPr/>
        </p:nvPicPr>
        <p:blipFill>
          <a:blip r:embed="rId3"/>
          <a:stretch>
            <a:fillRect/>
          </a:stretch>
        </p:blipFill>
        <p:spPr>
          <a:xfrm>
            <a:off x="7854013" y="4672807"/>
            <a:ext cx="3615981" cy="2076450"/>
          </a:xfrm>
          <a:prstGeom prst="rect">
            <a:avLst/>
          </a:prstGeom>
        </p:spPr>
      </p:pic>
    </p:spTree>
    <p:extLst>
      <p:ext uri="{BB962C8B-B14F-4D97-AF65-F5344CB8AC3E}">
        <p14:creationId xmlns:p14="http://schemas.microsoft.com/office/powerpoint/2010/main" val="1532937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Branching</a:t>
            </a:r>
          </a:p>
        </p:txBody>
      </p:sp>
      <p:sp>
        <p:nvSpPr>
          <p:cNvPr id="3" name="Content Placeholder 2"/>
          <p:cNvSpPr>
            <a:spLocks noGrp="1"/>
          </p:cNvSpPr>
          <p:nvPr>
            <p:ph idx="1"/>
          </p:nvPr>
        </p:nvSpPr>
        <p:spPr>
          <a:xfrm>
            <a:off x="838200" y="1825625"/>
            <a:ext cx="7886700" cy="4351338"/>
          </a:xfrm>
        </p:spPr>
        <p:txBody>
          <a:bodyPr>
            <a:normAutofit fontScale="85000" lnSpcReduction="10000"/>
          </a:bodyPr>
          <a:lstStyle/>
          <a:p>
            <a:pPr marL="0" indent="0">
              <a:buNone/>
            </a:pPr>
            <a:r>
              <a:rPr lang="en-US" b="1" dirty="0" err="1"/>
              <a:t>git</a:t>
            </a:r>
            <a:r>
              <a:rPr lang="en-US" b="1" dirty="0"/>
              <a:t> branch &lt;</a:t>
            </a:r>
            <a:r>
              <a:rPr lang="en-US" b="1" dirty="0" err="1"/>
              <a:t>new_feature</a:t>
            </a:r>
            <a:r>
              <a:rPr lang="en-US" b="1" dirty="0"/>
              <a:t>&gt;</a:t>
            </a:r>
          </a:p>
          <a:p>
            <a:pPr lvl="1"/>
            <a:r>
              <a:rPr lang="en-US" dirty="0"/>
              <a:t>Creates a new branch but doesn’t move to it (makes no changes)</a:t>
            </a:r>
          </a:p>
          <a:p>
            <a:pPr lvl="1"/>
            <a:r>
              <a:rPr lang="en-US" dirty="0" err="1"/>
              <a:t>git</a:t>
            </a:r>
            <a:r>
              <a:rPr lang="en-US" dirty="0"/>
              <a:t> branch = list all branches</a:t>
            </a:r>
          </a:p>
          <a:p>
            <a:pPr lvl="1"/>
            <a:r>
              <a:rPr lang="en-US" dirty="0"/>
              <a:t>-d = delete (will not delete unmerged changes, -D to force delete)</a:t>
            </a:r>
          </a:p>
          <a:p>
            <a:pPr lvl="1"/>
            <a:r>
              <a:rPr lang="en-US" dirty="0"/>
              <a:t>-m &lt;</a:t>
            </a:r>
            <a:r>
              <a:rPr lang="en-US" dirty="0" err="1"/>
              <a:t>new_name</a:t>
            </a:r>
            <a:r>
              <a:rPr lang="en-US" dirty="0"/>
              <a:t>&gt; = renames current branch</a:t>
            </a:r>
          </a:p>
          <a:p>
            <a:r>
              <a:rPr lang="en-US" dirty="0"/>
              <a:t>You are always on a branch</a:t>
            </a:r>
          </a:p>
          <a:p>
            <a:pPr lvl="1"/>
            <a:r>
              <a:rPr lang="en-US" dirty="0" err="1"/>
              <a:t>git</a:t>
            </a:r>
            <a:r>
              <a:rPr lang="en-US" dirty="0"/>
              <a:t> status shows which one</a:t>
            </a:r>
          </a:p>
          <a:p>
            <a:pPr lvl="1"/>
            <a:r>
              <a:rPr lang="en-US" dirty="0"/>
              <a:t>Every time you commit it adds to the branch you are on</a:t>
            </a:r>
          </a:p>
          <a:p>
            <a:r>
              <a:rPr lang="en-US" dirty="0"/>
              <a:t>Branches are lightweight</a:t>
            </a:r>
          </a:p>
          <a:p>
            <a:pPr lvl="1"/>
            <a:r>
              <a:rPr lang="en-US" dirty="0"/>
              <a:t>Creating a branch simply creates a new pointer to your current commit</a:t>
            </a:r>
          </a:p>
          <a:p>
            <a:pPr lvl="2"/>
            <a:r>
              <a:rPr lang="en-US" dirty="0"/>
              <a:t>Nothing in repo changes</a:t>
            </a:r>
          </a:p>
          <a:p>
            <a:pPr lvl="1"/>
            <a:r>
              <a:rPr lang="en-US" dirty="0"/>
              <a:t>A branch is just the tip of a set of commits</a:t>
            </a:r>
          </a:p>
        </p:txBody>
      </p:sp>
      <p:pic>
        <p:nvPicPr>
          <p:cNvPr id="5" name="Picture 4"/>
          <p:cNvPicPr/>
          <p:nvPr/>
        </p:nvPicPr>
        <p:blipFill>
          <a:blip r:embed="rId2"/>
          <a:stretch>
            <a:fillRect/>
          </a:stretch>
        </p:blipFill>
        <p:spPr>
          <a:xfrm>
            <a:off x="8724900" y="4372610"/>
            <a:ext cx="3220085" cy="1939290"/>
          </a:xfrm>
          <a:prstGeom prst="rect">
            <a:avLst/>
          </a:prstGeom>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37245" r="17307" b="42597"/>
          <a:stretch/>
        </p:blipFill>
        <p:spPr>
          <a:xfrm>
            <a:off x="8404965" y="3687715"/>
            <a:ext cx="3540020" cy="552803"/>
          </a:xfrm>
          <a:prstGeom prst="rect">
            <a:avLst/>
          </a:prstGeom>
        </p:spPr>
      </p:pic>
      <p:pic>
        <p:nvPicPr>
          <p:cNvPr id="13318" name="Picture 6" descr="Image result for git bra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747" y="138890"/>
            <a:ext cx="5368063" cy="223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2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jumping</a:t>
            </a:r>
          </a:p>
        </p:txBody>
      </p:sp>
      <p:sp>
        <p:nvSpPr>
          <p:cNvPr id="3" name="Content Placeholder 2"/>
          <p:cNvSpPr>
            <a:spLocks noGrp="1"/>
          </p:cNvSpPr>
          <p:nvPr>
            <p:ph idx="1"/>
          </p:nvPr>
        </p:nvSpPr>
        <p:spPr/>
        <p:txBody>
          <a:bodyPr>
            <a:normAutofit/>
          </a:bodyPr>
          <a:lstStyle/>
          <a:p>
            <a:r>
              <a:rPr lang="en-US" dirty="0"/>
              <a:t>If you’re on master, and you create a new branch, you do not move to it, any further commits attach to master.</a:t>
            </a:r>
          </a:p>
          <a:p>
            <a:pPr marL="0" indent="0">
              <a:buNone/>
            </a:pPr>
            <a:endParaRPr lang="en-US" b="1" dirty="0"/>
          </a:p>
          <a:p>
            <a:pPr marL="0" indent="0">
              <a:buNone/>
            </a:pPr>
            <a:r>
              <a:rPr lang="en-US" b="1" dirty="0" err="1"/>
              <a:t>git</a:t>
            </a:r>
            <a:r>
              <a:rPr lang="en-US" b="1" dirty="0"/>
              <a:t> checkout </a:t>
            </a:r>
            <a:r>
              <a:rPr lang="en-US" b="1" dirty="0" err="1"/>
              <a:t>new_feature</a:t>
            </a:r>
            <a:r>
              <a:rPr lang="en-US" b="1" dirty="0"/>
              <a:t> </a:t>
            </a:r>
            <a:r>
              <a:rPr lang="en-US" dirty="0"/>
              <a:t>= go to the new branch</a:t>
            </a:r>
          </a:p>
          <a:p>
            <a:pPr marL="0" indent="0">
              <a:buNone/>
            </a:pPr>
            <a:endParaRPr lang="en-US" dirty="0"/>
          </a:p>
          <a:p>
            <a:r>
              <a:rPr lang="en-US" dirty="0"/>
              <a:t>Alternatively, create a new branch and move right to it</a:t>
            </a:r>
          </a:p>
          <a:p>
            <a:pPr lvl="1"/>
            <a:r>
              <a:rPr lang="en-US" b="1" dirty="0" err="1"/>
              <a:t>git</a:t>
            </a:r>
            <a:r>
              <a:rPr lang="en-US" b="1" dirty="0"/>
              <a:t> checkout –b feature2</a:t>
            </a:r>
          </a:p>
          <a:p>
            <a:pPr lvl="2"/>
            <a:r>
              <a:rPr lang="en-US" dirty="0"/>
              <a:t>Then you can switch back to master: </a:t>
            </a:r>
            <a:r>
              <a:rPr lang="en-US" dirty="0" err="1"/>
              <a:t>git</a:t>
            </a:r>
            <a:r>
              <a:rPr lang="en-US" dirty="0"/>
              <a:t> checkout master</a:t>
            </a:r>
          </a:p>
          <a:p>
            <a:pPr lvl="2"/>
            <a:r>
              <a:rPr lang="en-US" dirty="0"/>
              <a:t>And delete the branch: </a:t>
            </a:r>
            <a:r>
              <a:rPr lang="en-US" dirty="0" err="1"/>
              <a:t>git</a:t>
            </a:r>
            <a:r>
              <a:rPr lang="en-US" dirty="0"/>
              <a:t> branch –d feature2</a:t>
            </a:r>
          </a:p>
          <a:p>
            <a:pPr lvl="1"/>
            <a:endParaRPr lang="en-US" dirty="0"/>
          </a:p>
          <a:p>
            <a:pPr marL="0" indent="0">
              <a:buNone/>
            </a:pPr>
            <a:endParaRPr lang="en-US" dirty="0"/>
          </a:p>
        </p:txBody>
      </p:sp>
      <p:pic>
        <p:nvPicPr>
          <p:cNvPr id="4" name="Picture 3"/>
          <p:cNvPicPr/>
          <p:nvPr/>
        </p:nvPicPr>
        <p:blipFill>
          <a:blip r:embed="rId2"/>
          <a:stretch>
            <a:fillRect/>
          </a:stretch>
        </p:blipFill>
        <p:spPr>
          <a:xfrm>
            <a:off x="9640785" y="2386991"/>
            <a:ext cx="2033878" cy="1773227"/>
          </a:xfrm>
          <a:prstGeom prst="rect">
            <a:avLst/>
          </a:prstGeom>
        </p:spPr>
      </p:pic>
      <p:pic>
        <p:nvPicPr>
          <p:cNvPr id="5" name="Picture 4"/>
          <p:cNvPicPr/>
          <p:nvPr/>
        </p:nvPicPr>
        <p:blipFill>
          <a:blip r:embed="rId3"/>
          <a:stretch>
            <a:fillRect/>
          </a:stretch>
        </p:blipFill>
        <p:spPr>
          <a:xfrm>
            <a:off x="9640785" y="4975920"/>
            <a:ext cx="2033878" cy="1557433"/>
          </a:xfrm>
          <a:prstGeom prst="rect">
            <a:avLst/>
          </a:prstGeom>
        </p:spPr>
      </p:pic>
      <p:sp>
        <p:nvSpPr>
          <p:cNvPr id="6" name="TextBox 5"/>
          <p:cNvSpPr txBox="1"/>
          <p:nvPr/>
        </p:nvSpPr>
        <p:spPr>
          <a:xfrm>
            <a:off x="9666170" y="4360022"/>
            <a:ext cx="1983107" cy="369332"/>
          </a:xfrm>
          <a:prstGeom prst="rect">
            <a:avLst/>
          </a:prstGeom>
          <a:noFill/>
        </p:spPr>
        <p:txBody>
          <a:bodyPr wrap="none" rtlCol="0">
            <a:spAutoFit/>
          </a:bodyPr>
          <a:lstStyle/>
          <a:p>
            <a:r>
              <a:rPr lang="en-US" b="1" dirty="0" err="1"/>
              <a:t>git</a:t>
            </a:r>
            <a:r>
              <a:rPr lang="en-US" b="1" dirty="0"/>
              <a:t> checkout Hotfix</a:t>
            </a:r>
          </a:p>
        </p:txBody>
      </p:sp>
    </p:spTree>
    <p:extLst>
      <p:ext uri="{BB962C8B-B14F-4D97-AF65-F5344CB8AC3E}">
        <p14:creationId xmlns:p14="http://schemas.microsoft.com/office/powerpoint/2010/main" val="31375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life in the </a:t>
            </a:r>
            <a:r>
              <a:rPr lang="en-US" dirty="0" err="1"/>
              <a:t>Meiler</a:t>
            </a:r>
            <a:r>
              <a:rPr lang="en-US" dirty="0"/>
              <a:t> lab…</a:t>
            </a:r>
          </a:p>
        </p:txBody>
      </p:sp>
      <p:pic>
        <p:nvPicPr>
          <p:cNvPr id="1026" name="Picture 2" descr="Image result for jens mei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63" y="2490240"/>
            <a:ext cx="2769294" cy="4057339"/>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a:off x="1840912" y="1489685"/>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Greg model these loops now! No more excuses!</a:t>
            </a:r>
          </a:p>
        </p:txBody>
      </p:sp>
      <p:pic>
        <p:nvPicPr>
          <p:cNvPr id="5" name="Picture 4"/>
          <p:cNvPicPr>
            <a:picLocks noChangeAspect="1"/>
          </p:cNvPicPr>
          <p:nvPr/>
        </p:nvPicPr>
        <p:blipFill>
          <a:blip r:embed="rId3"/>
          <a:stretch>
            <a:fillRect/>
          </a:stretch>
        </p:blipFill>
        <p:spPr>
          <a:xfrm>
            <a:off x="7192700" y="2556759"/>
            <a:ext cx="2829366" cy="3772488"/>
          </a:xfrm>
          <a:prstGeom prst="rect">
            <a:avLst/>
          </a:prstGeom>
        </p:spPr>
      </p:pic>
      <p:sp>
        <p:nvSpPr>
          <p:cNvPr id="7" name="Oval Callout 6"/>
          <p:cNvSpPr/>
          <p:nvPr/>
        </p:nvSpPr>
        <p:spPr>
          <a:xfrm>
            <a:off x="8521279" y="2034691"/>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Sure Jens no problem I love modeling protein loops!</a:t>
            </a:r>
          </a:p>
        </p:txBody>
      </p:sp>
      <p:pic>
        <p:nvPicPr>
          <p:cNvPr id="1028" name="Picture 4" descr="Image result for cartoon w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27" y="3175883"/>
            <a:ext cx="381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9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improve </a:t>
            </a:r>
            <a:r>
              <a:rPr lang="en-US" dirty="0" err="1"/>
              <a:t>greghub</a:t>
            </a:r>
            <a:r>
              <a:rPr lang="en-US" dirty="0"/>
              <a:t> the right way</a:t>
            </a:r>
          </a:p>
        </p:txBody>
      </p:sp>
      <p:sp>
        <p:nvSpPr>
          <p:cNvPr id="5" name="TextBox 4"/>
          <p:cNvSpPr txBox="1"/>
          <p:nvPr/>
        </p:nvSpPr>
        <p:spPr>
          <a:xfrm>
            <a:off x="8223618" y="1527186"/>
            <a:ext cx="3730193" cy="2031325"/>
          </a:xfrm>
          <a:prstGeom prst="rect">
            <a:avLst/>
          </a:prstGeom>
          <a:noFill/>
        </p:spPr>
        <p:txBody>
          <a:bodyPr wrap="square" rtlCol="0">
            <a:spAutoFit/>
          </a:bodyPr>
          <a:lstStyle/>
          <a:p>
            <a:r>
              <a:rPr lang="en-US" dirty="0"/>
              <a:t>Create a new branch for the flight feature instead of just adding to master (in case I mess up which is unlikely but people are already using </a:t>
            </a:r>
            <a:r>
              <a:rPr lang="en-US" dirty="0" err="1"/>
              <a:t>greghub</a:t>
            </a:r>
            <a:r>
              <a:rPr lang="en-US" dirty="0"/>
              <a:t> so I </a:t>
            </a:r>
            <a:r>
              <a:rPr lang="en-US" dirty="0" err="1"/>
              <a:t>gotta</a:t>
            </a:r>
            <a:r>
              <a:rPr lang="en-US" dirty="0"/>
              <a:t> do this right plus I should warn people before they start flying)</a:t>
            </a:r>
          </a:p>
        </p:txBody>
      </p:sp>
      <p:sp>
        <p:nvSpPr>
          <p:cNvPr id="6" name="TextBox 5"/>
          <p:cNvSpPr txBox="1"/>
          <p:nvPr/>
        </p:nvSpPr>
        <p:spPr>
          <a:xfrm>
            <a:off x="7985429" y="5076795"/>
            <a:ext cx="3968382" cy="646331"/>
          </a:xfrm>
          <a:prstGeom prst="rect">
            <a:avLst/>
          </a:prstGeom>
          <a:noFill/>
        </p:spPr>
        <p:txBody>
          <a:bodyPr wrap="square" rtlCol="0">
            <a:spAutoFit/>
          </a:bodyPr>
          <a:lstStyle/>
          <a:p>
            <a:r>
              <a:rPr lang="en-US" dirty="0"/>
              <a:t>I added flight to this branch, but nothing on master has changed!</a:t>
            </a:r>
          </a:p>
        </p:txBody>
      </p:sp>
      <p:cxnSp>
        <p:nvCxnSpPr>
          <p:cNvPr id="8" name="Straight Arrow Connector 7"/>
          <p:cNvCxnSpPr/>
          <p:nvPr/>
        </p:nvCxnSpPr>
        <p:spPr>
          <a:xfrm flipH="1" flipV="1">
            <a:off x="3058094" y="3669713"/>
            <a:ext cx="1962022" cy="12110"/>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52591"/>
            <a:ext cx="7100919" cy="5444038"/>
          </a:xfrm>
        </p:spPr>
      </p:pic>
      <p:cxnSp>
        <p:nvCxnSpPr>
          <p:cNvPr id="13" name="Straight Arrow Connector 12"/>
          <p:cNvCxnSpPr/>
          <p:nvPr/>
        </p:nvCxnSpPr>
        <p:spPr>
          <a:xfrm flipH="1">
            <a:off x="3288208" y="3324540"/>
            <a:ext cx="1731908" cy="1816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7" idx="1"/>
          </p:cNvCxnSpPr>
          <p:nvPr/>
        </p:nvCxnSpPr>
        <p:spPr>
          <a:xfrm flipH="1">
            <a:off x="4154162" y="6479523"/>
            <a:ext cx="2080690" cy="24223"/>
          </a:xfrm>
          <a:prstGeom prst="straightConnector1">
            <a:avLst/>
          </a:prstGeom>
          <a:ln w="412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34852" y="6264079"/>
            <a:ext cx="1655634" cy="430887"/>
          </a:xfrm>
          <a:prstGeom prst="rect">
            <a:avLst/>
          </a:prstGeom>
          <a:noFill/>
        </p:spPr>
        <p:txBody>
          <a:bodyPr wrap="square" rtlCol="0">
            <a:spAutoFit/>
          </a:bodyPr>
          <a:lstStyle/>
          <a:p>
            <a:r>
              <a:rPr lang="en-US" sz="1100" dirty="0">
                <a:solidFill>
                  <a:schemeClr val="bg1"/>
                </a:solidFill>
              </a:rPr>
              <a:t>See no </a:t>
            </a:r>
            <a:r>
              <a:rPr lang="en-US" sz="1100" dirty="0" err="1">
                <a:solidFill>
                  <a:schemeClr val="bg1"/>
                </a:solidFill>
              </a:rPr>
              <a:t>flying_greghub</a:t>
            </a:r>
            <a:r>
              <a:rPr lang="en-US" sz="1100" dirty="0">
                <a:solidFill>
                  <a:schemeClr val="bg1"/>
                </a:solidFill>
              </a:rPr>
              <a:t> on master</a:t>
            </a:r>
          </a:p>
        </p:txBody>
      </p:sp>
    </p:spTree>
    <p:extLst>
      <p:ext uri="{BB962C8B-B14F-4D97-AF65-F5344CB8AC3E}">
        <p14:creationId xmlns:p14="http://schemas.microsoft.com/office/powerpoint/2010/main" val="10378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giterdone</a:t>
            </a:r>
            <a:r>
              <a:rPr lang="en-US" dirty="0"/>
              <a:t> is a legit </a:t>
            </a:r>
            <a:r>
              <a:rPr lang="en-US" dirty="0" err="1"/>
              <a:t>git</a:t>
            </a:r>
            <a:r>
              <a:rPr lang="en-US" dirty="0"/>
              <a:t> repo now</a:t>
            </a:r>
          </a:p>
        </p:txBody>
      </p:sp>
      <p:sp>
        <p:nvSpPr>
          <p:cNvPr id="4" name="Oval 3"/>
          <p:cNvSpPr/>
          <p:nvPr/>
        </p:nvSpPr>
        <p:spPr>
          <a:xfrm>
            <a:off x="1295902" y="369492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Wrote </a:t>
            </a:r>
            <a:r>
              <a:rPr lang="en-US" sz="2400" dirty="0" err="1"/>
              <a:t>greghub</a:t>
            </a:r>
            <a:endParaRPr lang="en-US" sz="2400" dirty="0"/>
          </a:p>
        </p:txBody>
      </p:sp>
      <p:cxnSp>
        <p:nvCxnSpPr>
          <p:cNvPr id="5" name="Straight Connector 4"/>
          <p:cNvCxnSpPr>
            <a:stCxn id="4" idx="6"/>
            <a:endCxn id="6" idx="2"/>
          </p:cNvCxnSpPr>
          <p:nvPr/>
        </p:nvCxnSpPr>
        <p:spPr>
          <a:xfrm>
            <a:off x="3560707" y="4745138"/>
            <a:ext cx="732732" cy="0"/>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293439" y="3694926"/>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Added AI to </a:t>
            </a:r>
            <a:r>
              <a:rPr lang="en-US" sz="2400" dirty="0" err="1"/>
              <a:t>greghub</a:t>
            </a:r>
            <a:endParaRPr lang="en-US" sz="2400" dirty="0"/>
          </a:p>
        </p:txBody>
      </p:sp>
      <p:cxnSp>
        <p:nvCxnSpPr>
          <p:cNvPr id="7" name="Straight Arrow Connector 6"/>
          <p:cNvCxnSpPr>
            <a:endCxn id="6" idx="4"/>
          </p:cNvCxnSpPr>
          <p:nvPr/>
        </p:nvCxnSpPr>
        <p:spPr>
          <a:xfrm flipV="1">
            <a:off x="5419787" y="5795349"/>
            <a:ext cx="6055" cy="30304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66309" y="6085225"/>
            <a:ext cx="5698419" cy="369332"/>
          </a:xfrm>
          <a:prstGeom prst="rect">
            <a:avLst/>
          </a:prstGeom>
          <a:noFill/>
        </p:spPr>
        <p:txBody>
          <a:bodyPr wrap="none" rtlCol="0">
            <a:spAutoFit/>
          </a:bodyPr>
          <a:lstStyle/>
          <a:p>
            <a:r>
              <a:rPr lang="en-US" dirty="0"/>
              <a:t>The working directory is here since I moved back to master</a:t>
            </a:r>
          </a:p>
        </p:txBody>
      </p:sp>
      <p:sp>
        <p:nvSpPr>
          <p:cNvPr id="9" name="Rectangle 8"/>
          <p:cNvSpPr/>
          <p:nvPr/>
        </p:nvSpPr>
        <p:spPr>
          <a:xfrm>
            <a:off x="635840" y="1889356"/>
            <a:ext cx="7975264" cy="4681002"/>
          </a:xfrm>
          <a:prstGeom prst="rect">
            <a:avLst/>
          </a:prstGeom>
          <a:noFill/>
          <a:ln w="539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11104" y="3937469"/>
            <a:ext cx="3380028" cy="584775"/>
          </a:xfrm>
          <a:prstGeom prst="rect">
            <a:avLst/>
          </a:prstGeom>
          <a:noFill/>
        </p:spPr>
        <p:txBody>
          <a:bodyPr wrap="none" rtlCol="0">
            <a:spAutoFit/>
          </a:bodyPr>
          <a:lstStyle/>
          <a:p>
            <a:r>
              <a:rPr lang="en-US" sz="3200" dirty="0"/>
              <a:t>The </a:t>
            </a:r>
            <a:r>
              <a:rPr lang="en-US" sz="3200" dirty="0" err="1"/>
              <a:t>giterdone</a:t>
            </a:r>
            <a:r>
              <a:rPr lang="en-US" sz="3200" dirty="0"/>
              <a:t> repo</a:t>
            </a:r>
          </a:p>
        </p:txBody>
      </p:sp>
      <p:cxnSp>
        <p:nvCxnSpPr>
          <p:cNvPr id="12" name="Straight Connector 11"/>
          <p:cNvCxnSpPr>
            <a:stCxn id="6" idx="0"/>
            <a:endCxn id="15" idx="2"/>
          </p:cNvCxnSpPr>
          <p:nvPr/>
        </p:nvCxnSpPr>
        <p:spPr>
          <a:xfrm flipV="1">
            <a:off x="5425842" y="2999283"/>
            <a:ext cx="684287" cy="695643"/>
          </a:xfrm>
          <a:prstGeom prst="line">
            <a:avLst/>
          </a:prstGeom>
          <a:ln w="730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110129" y="1949071"/>
            <a:ext cx="2264805" cy="2100423"/>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Added ability to fly with </a:t>
            </a:r>
            <a:r>
              <a:rPr lang="en-US" sz="2400" dirty="0" err="1"/>
              <a:t>greghub</a:t>
            </a:r>
            <a:endParaRPr lang="en-US" sz="2400" dirty="0"/>
          </a:p>
        </p:txBody>
      </p:sp>
      <p:sp>
        <p:nvSpPr>
          <p:cNvPr id="17" name="TextBox 16"/>
          <p:cNvSpPr txBox="1"/>
          <p:nvPr/>
        </p:nvSpPr>
        <p:spPr>
          <a:xfrm>
            <a:off x="3508657" y="4314884"/>
            <a:ext cx="836832" cy="369332"/>
          </a:xfrm>
          <a:prstGeom prst="rect">
            <a:avLst/>
          </a:prstGeom>
          <a:noFill/>
        </p:spPr>
        <p:txBody>
          <a:bodyPr wrap="none" rtlCol="0">
            <a:spAutoFit/>
          </a:bodyPr>
          <a:lstStyle/>
          <a:p>
            <a:r>
              <a:rPr lang="en-US" dirty="0">
                <a:solidFill>
                  <a:schemeClr val="accent2">
                    <a:lumMod val="75000"/>
                  </a:schemeClr>
                </a:solidFill>
              </a:rPr>
              <a:t>master</a:t>
            </a:r>
          </a:p>
        </p:txBody>
      </p:sp>
      <p:sp>
        <p:nvSpPr>
          <p:cNvPr id="18" name="TextBox 17"/>
          <p:cNvSpPr txBox="1"/>
          <p:nvPr/>
        </p:nvSpPr>
        <p:spPr>
          <a:xfrm>
            <a:off x="4351088" y="2895341"/>
            <a:ext cx="1587486" cy="369332"/>
          </a:xfrm>
          <a:prstGeom prst="rect">
            <a:avLst/>
          </a:prstGeom>
          <a:noFill/>
        </p:spPr>
        <p:txBody>
          <a:bodyPr wrap="none" rtlCol="0">
            <a:spAutoFit/>
          </a:bodyPr>
          <a:lstStyle/>
          <a:p>
            <a:r>
              <a:rPr lang="en-US" dirty="0" err="1">
                <a:solidFill>
                  <a:schemeClr val="accent2">
                    <a:lumMod val="75000"/>
                  </a:schemeClr>
                </a:solidFill>
              </a:rPr>
              <a:t>flying_greghub</a:t>
            </a:r>
            <a:endParaRPr lang="en-US" dirty="0">
              <a:solidFill>
                <a:schemeClr val="accent2">
                  <a:lumMod val="75000"/>
                </a:schemeClr>
              </a:solidFill>
            </a:endParaRPr>
          </a:p>
        </p:txBody>
      </p:sp>
      <p:cxnSp>
        <p:nvCxnSpPr>
          <p:cNvPr id="20" name="Straight Connector 19"/>
          <p:cNvCxnSpPr>
            <a:stCxn id="6" idx="6"/>
          </p:cNvCxnSpPr>
          <p:nvPr/>
        </p:nvCxnSpPr>
        <p:spPr>
          <a:xfrm flipV="1">
            <a:off x="6558244" y="4745137"/>
            <a:ext cx="369396" cy="1"/>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27640" y="4421028"/>
            <a:ext cx="1392795" cy="646331"/>
          </a:xfrm>
          <a:prstGeom prst="rect">
            <a:avLst/>
          </a:prstGeom>
          <a:noFill/>
        </p:spPr>
        <p:txBody>
          <a:bodyPr wrap="square" rtlCol="0">
            <a:spAutoFit/>
          </a:bodyPr>
          <a:lstStyle/>
          <a:p>
            <a:r>
              <a:rPr lang="en-US" dirty="0"/>
              <a:t>Any commits will add here</a:t>
            </a:r>
          </a:p>
        </p:txBody>
      </p:sp>
    </p:spTree>
    <p:extLst>
      <p:ext uri="{BB962C8B-B14F-4D97-AF65-F5344CB8AC3E}">
        <p14:creationId xmlns:p14="http://schemas.microsoft.com/office/powerpoint/2010/main" val="111116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any branch from anywhere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90" y="2646383"/>
            <a:ext cx="5582659" cy="3721773"/>
          </a:xfrm>
          <a:prstGeom prst="rect">
            <a:avLst/>
          </a:prstGeom>
        </p:spPr>
      </p:pic>
      <p:pic>
        <p:nvPicPr>
          <p:cNvPr id="17" name="Picture 16"/>
          <p:cNvPicPr>
            <a:picLocks noChangeAspect="1"/>
          </p:cNvPicPr>
          <p:nvPr/>
        </p:nvPicPr>
        <p:blipFill>
          <a:blip r:embed="rId3"/>
          <a:stretch>
            <a:fillRect/>
          </a:stretch>
        </p:blipFill>
        <p:spPr>
          <a:xfrm>
            <a:off x="6221337" y="3123344"/>
            <a:ext cx="4753481" cy="2767850"/>
          </a:xfrm>
          <a:prstGeom prst="rect">
            <a:avLst/>
          </a:prstGeom>
        </p:spPr>
      </p:pic>
      <p:cxnSp>
        <p:nvCxnSpPr>
          <p:cNvPr id="19" name="Straight Connector 18"/>
          <p:cNvCxnSpPr/>
          <p:nvPr/>
        </p:nvCxnSpPr>
        <p:spPr>
          <a:xfrm>
            <a:off x="10301886" y="3686444"/>
            <a:ext cx="351732" cy="605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653618" y="3363278"/>
            <a:ext cx="1538382" cy="646331"/>
          </a:xfrm>
          <a:prstGeom prst="rect">
            <a:avLst/>
          </a:prstGeom>
          <a:noFill/>
        </p:spPr>
        <p:txBody>
          <a:bodyPr wrap="square" rtlCol="0">
            <a:spAutoFit/>
          </a:bodyPr>
          <a:lstStyle/>
          <a:p>
            <a:r>
              <a:rPr lang="en-US" dirty="0"/>
              <a:t>Any commits add here</a:t>
            </a:r>
          </a:p>
        </p:txBody>
      </p:sp>
      <p:sp>
        <p:nvSpPr>
          <p:cNvPr id="24" name="TextBox 23"/>
          <p:cNvSpPr txBox="1"/>
          <p:nvPr/>
        </p:nvSpPr>
        <p:spPr>
          <a:xfrm>
            <a:off x="284614" y="2037684"/>
            <a:ext cx="5326843" cy="369332"/>
          </a:xfrm>
          <a:prstGeom prst="rect">
            <a:avLst/>
          </a:prstGeom>
          <a:noFill/>
        </p:spPr>
        <p:txBody>
          <a:bodyPr wrap="none" rtlCol="0">
            <a:spAutoFit/>
          </a:bodyPr>
          <a:lstStyle/>
          <a:p>
            <a:r>
              <a:rPr lang="en-US" b="1" dirty="0" err="1"/>
              <a:t>git</a:t>
            </a:r>
            <a:r>
              <a:rPr lang="en-US" b="1" dirty="0"/>
              <a:t> checkout –b &lt;</a:t>
            </a:r>
            <a:r>
              <a:rPr lang="en-US" b="1" dirty="0" err="1"/>
              <a:t>new_branchname</a:t>
            </a:r>
            <a:r>
              <a:rPr lang="en-US" b="1" dirty="0"/>
              <a:t>&gt; &lt;</a:t>
            </a:r>
            <a:r>
              <a:rPr lang="en-US" b="1" dirty="0" err="1"/>
              <a:t>source_branch</a:t>
            </a:r>
            <a:r>
              <a:rPr lang="en-US" b="1" dirty="0"/>
              <a:t>&gt;</a:t>
            </a:r>
          </a:p>
        </p:txBody>
      </p:sp>
    </p:spTree>
    <p:extLst>
      <p:ext uri="{BB962C8B-B14F-4D97-AF65-F5344CB8AC3E}">
        <p14:creationId xmlns:p14="http://schemas.microsoft.com/office/powerpoint/2010/main" val="2730837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Art of the Move</a:t>
            </a:r>
          </a:p>
        </p:txBody>
      </p:sp>
      <p:sp>
        <p:nvSpPr>
          <p:cNvPr id="3" name="Content Placeholder 2"/>
          <p:cNvSpPr>
            <a:spLocks noGrp="1"/>
          </p:cNvSpPr>
          <p:nvPr>
            <p:ph idx="1"/>
          </p:nvPr>
        </p:nvSpPr>
        <p:spPr>
          <a:xfrm>
            <a:off x="838200" y="1825625"/>
            <a:ext cx="10515600" cy="2051050"/>
          </a:xfrm>
        </p:spPr>
        <p:txBody>
          <a:bodyPr>
            <a:normAutofit fontScale="92500" lnSpcReduction="10000"/>
          </a:bodyPr>
          <a:lstStyle/>
          <a:p>
            <a:pPr marL="0" indent="0">
              <a:buNone/>
            </a:pPr>
            <a:r>
              <a:rPr lang="en-US" b="1" dirty="0" err="1"/>
              <a:t>git</a:t>
            </a:r>
            <a:r>
              <a:rPr lang="en-US" b="1" dirty="0"/>
              <a:t> checkout</a:t>
            </a:r>
            <a:r>
              <a:rPr lang="en-US" dirty="0"/>
              <a:t> – moving around a </a:t>
            </a:r>
            <a:r>
              <a:rPr lang="en-US" dirty="0" err="1"/>
              <a:t>git</a:t>
            </a:r>
            <a:r>
              <a:rPr lang="en-US" dirty="0"/>
              <a:t> repo (not just branches)</a:t>
            </a:r>
          </a:p>
          <a:p>
            <a:pPr lvl="1"/>
            <a:r>
              <a:rPr lang="en-US" dirty="0"/>
              <a:t>Instantly change your entire workspace (</a:t>
            </a:r>
            <a:r>
              <a:rPr lang="en-US" i="1" dirty="0"/>
              <a:t>or individual file</a:t>
            </a:r>
            <a:r>
              <a:rPr lang="en-US" dirty="0"/>
              <a:t>) to reflect any state in time or branch</a:t>
            </a:r>
          </a:p>
          <a:p>
            <a:pPr lvl="1"/>
            <a:r>
              <a:rPr lang="en-US" dirty="0"/>
              <a:t>Since this can lose local changes, </a:t>
            </a:r>
            <a:r>
              <a:rPr lang="en-US" dirty="0" err="1"/>
              <a:t>git</a:t>
            </a:r>
            <a:r>
              <a:rPr lang="en-US" dirty="0"/>
              <a:t> forces you to stash or commit changes in working directory that would be lost</a:t>
            </a:r>
          </a:p>
          <a:p>
            <a:pPr lvl="1"/>
            <a:r>
              <a:rPr lang="en-US" dirty="0"/>
              <a:t>Not to be confused with </a:t>
            </a:r>
            <a:r>
              <a:rPr lang="en-US" dirty="0" err="1"/>
              <a:t>git</a:t>
            </a:r>
            <a:r>
              <a:rPr lang="en-US" dirty="0"/>
              <a:t> clone (fetches a remote repo and puts you in it)</a:t>
            </a:r>
          </a:p>
          <a:p>
            <a:pPr marL="0" indent="0">
              <a:buNone/>
            </a:pPr>
            <a:endParaRPr lang="en-US" dirty="0"/>
          </a:p>
          <a:p>
            <a:endParaRPr lang="en-US" dirty="0"/>
          </a:p>
        </p:txBody>
      </p:sp>
      <p:pic>
        <p:nvPicPr>
          <p:cNvPr id="7"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88" y="4358266"/>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8106" y="3995678"/>
            <a:ext cx="7705186" cy="2862322"/>
          </a:xfrm>
          <a:prstGeom prst="rect">
            <a:avLst/>
          </a:prstGeom>
          <a:noFill/>
        </p:spPr>
        <p:txBody>
          <a:bodyPr wrap="none" rtlCol="0">
            <a:spAutoFit/>
          </a:bodyPr>
          <a:lstStyle/>
          <a:p>
            <a:r>
              <a:rPr lang="en-US" dirty="0"/>
              <a:t>Internally, all </a:t>
            </a:r>
            <a:r>
              <a:rPr lang="en-US" dirty="0" err="1"/>
              <a:t>git</a:t>
            </a:r>
            <a:r>
              <a:rPr lang="en-US" dirty="0"/>
              <a:t> checkout does is:</a:t>
            </a:r>
          </a:p>
          <a:p>
            <a:pPr marL="342900" indent="-342900">
              <a:buAutoNum type="arabicPeriod"/>
            </a:pPr>
            <a:r>
              <a:rPr lang="en-US" dirty="0"/>
              <a:t>Alter HEAD to point to your new location</a:t>
            </a:r>
          </a:p>
          <a:p>
            <a:pPr marL="742950" lvl="1" indent="-285750">
              <a:buFont typeface="Arial" panose="020B0604020202020204" pitchFamily="34" charset="0"/>
              <a:buChar char="•"/>
            </a:pPr>
            <a:r>
              <a:rPr lang="en-US" dirty="0"/>
              <a:t>what is HEAD?</a:t>
            </a:r>
          </a:p>
          <a:p>
            <a:pPr marL="342900" indent="-342900">
              <a:buAutoNum type="arabicPeriod"/>
            </a:pPr>
            <a:r>
              <a:rPr lang="en-US" dirty="0"/>
              <a:t>Change your working directory to match that new location</a:t>
            </a:r>
          </a:p>
          <a:p>
            <a:endParaRPr lang="en-US" dirty="0"/>
          </a:p>
          <a:p>
            <a:pPr marL="285750" indent="-285750">
              <a:buFont typeface="Arial" panose="020B0604020202020204" pitchFamily="34" charset="0"/>
              <a:buChar char="•"/>
            </a:pPr>
            <a:r>
              <a:rPr lang="en-US" dirty="0"/>
              <a:t>Specifying a branch name moves HEAD to the last commit of that branch</a:t>
            </a:r>
          </a:p>
          <a:p>
            <a:pPr marL="285750" indent="-285750">
              <a:buFont typeface="Arial" panose="020B0604020202020204" pitchFamily="34" charset="0"/>
              <a:buChar char="•"/>
            </a:pPr>
            <a:r>
              <a:rPr lang="en-US" dirty="0"/>
              <a:t>Specifying a file replaces just that file in your working directory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move to any specified commit but it results in a detached head state</a:t>
            </a:r>
          </a:p>
          <a:p>
            <a:pPr marL="742950" lvl="1" indent="-285750">
              <a:buFont typeface="Arial" panose="020B0604020202020204" pitchFamily="34" charset="0"/>
              <a:buChar char="•"/>
            </a:pPr>
            <a:r>
              <a:rPr lang="en-US" dirty="0"/>
              <a:t>What’s a detached head state and how do you specify commits directly?</a:t>
            </a:r>
          </a:p>
        </p:txBody>
      </p:sp>
    </p:spTree>
    <p:extLst>
      <p:ext uri="{BB962C8B-B14F-4D97-AF65-F5344CB8AC3E}">
        <p14:creationId xmlns:p14="http://schemas.microsoft.com/office/powerpoint/2010/main" val="1854538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commits: ID or ref</a:t>
            </a:r>
          </a:p>
        </p:txBody>
      </p:sp>
      <p:sp>
        <p:nvSpPr>
          <p:cNvPr id="3" name="Content Placeholder 2"/>
          <p:cNvSpPr>
            <a:spLocks noGrp="1"/>
          </p:cNvSpPr>
          <p:nvPr>
            <p:ph idx="1"/>
          </p:nvPr>
        </p:nvSpPr>
        <p:spPr/>
        <p:txBody>
          <a:bodyPr>
            <a:normAutofit/>
          </a:bodyPr>
          <a:lstStyle/>
          <a:p>
            <a:r>
              <a:rPr lang="en-US" dirty="0"/>
              <a:t>All commits have unique SHA1 ID (reported after commit)</a:t>
            </a:r>
          </a:p>
          <a:p>
            <a:r>
              <a:rPr lang="en-US" b="1" dirty="0"/>
              <a:t>refs</a:t>
            </a:r>
            <a:r>
              <a:rPr lang="en-US" dirty="0"/>
              <a:t> are convenience aliases for commits</a:t>
            </a:r>
          </a:p>
          <a:p>
            <a:pPr lvl="1"/>
            <a:r>
              <a:rPr lang="en-US" dirty="0"/>
              <a:t>Branch names are special refs to the last commit in that branch</a:t>
            </a:r>
          </a:p>
          <a:p>
            <a:pPr lvl="1"/>
            <a:r>
              <a:rPr lang="en-US" dirty="0"/>
              <a:t>HEAD is just a special ref</a:t>
            </a:r>
          </a:p>
          <a:p>
            <a:pPr lvl="1"/>
            <a:r>
              <a:rPr lang="en-US" dirty="0"/>
              <a:t>You don’t need to specify the full ref name</a:t>
            </a:r>
          </a:p>
          <a:p>
            <a:endParaRPr lang="en-US" dirty="0"/>
          </a:p>
          <a:p>
            <a:endParaRPr lang="en-US" dirty="0"/>
          </a:p>
          <a:p>
            <a:endParaRPr lang="en-US" dirty="0"/>
          </a:p>
          <a:p>
            <a:endParaRPr lang="en-US" dirty="0"/>
          </a:p>
        </p:txBody>
      </p:sp>
      <p:sp>
        <p:nvSpPr>
          <p:cNvPr id="4" name="TextBox 3"/>
          <p:cNvSpPr txBox="1"/>
          <p:nvPr/>
        </p:nvSpPr>
        <p:spPr>
          <a:xfrm>
            <a:off x="4216736" y="4569374"/>
            <a:ext cx="713706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refs are Stored as normal text files in .</a:t>
            </a:r>
            <a:r>
              <a:rPr lang="en-US" sz="1400" dirty="0" err="1"/>
              <a:t>git</a:t>
            </a:r>
            <a:r>
              <a:rPr lang="en-US" sz="1400" dirty="0"/>
              <a:t>/refs</a:t>
            </a:r>
          </a:p>
          <a:p>
            <a:pPr marL="285750" indent="-285750">
              <a:buFont typeface="Arial" panose="020B0604020202020204" pitchFamily="34" charset="0"/>
              <a:buChar char="•"/>
            </a:pPr>
            <a:r>
              <a:rPr lang="en-US" sz="1400" dirty="0"/>
              <a:t>.</a:t>
            </a:r>
            <a:r>
              <a:rPr lang="en-US" sz="1400" dirty="0" err="1"/>
              <a:t>git</a:t>
            </a:r>
            <a:r>
              <a:rPr lang="en-US" sz="1400" dirty="0"/>
              <a:t>/refs/heads/ = all local branches in repo</a:t>
            </a:r>
          </a:p>
          <a:p>
            <a:pPr marL="742950" lvl="1" indent="-285750">
              <a:buFont typeface="Arial" panose="020B0604020202020204" pitchFamily="34" charset="0"/>
              <a:buChar char="•"/>
            </a:pPr>
            <a:r>
              <a:rPr lang="en-US" sz="1400" dirty="0"/>
              <a:t>each filename is a branch and inside is the commit hash at the tip of that branch</a:t>
            </a:r>
          </a:p>
          <a:p>
            <a:pPr marL="285750" indent="-285750">
              <a:buFont typeface="Arial" panose="020B0604020202020204" pitchFamily="34" charset="0"/>
              <a:buChar char="•"/>
            </a:pPr>
            <a:r>
              <a:rPr lang="en-US" sz="1400" dirty="0"/>
              <a:t>To change location of master branch, </a:t>
            </a:r>
            <a:r>
              <a:rPr lang="en-US" sz="1400" dirty="0" err="1"/>
              <a:t>git</a:t>
            </a:r>
            <a:r>
              <a:rPr lang="en-US" sz="1400" dirty="0"/>
              <a:t> just changes contents of refs/heads/master file</a:t>
            </a:r>
          </a:p>
          <a:p>
            <a:pPr marL="285750" indent="-285750">
              <a:buFont typeface="Arial" panose="020B0604020202020204" pitchFamily="34" charset="0"/>
              <a:buChar char="•"/>
            </a:pPr>
            <a:r>
              <a:rPr lang="en-US" sz="1400" dirty="0"/>
              <a:t>Creating a new branch just writes a commit hash to a new file</a:t>
            </a:r>
          </a:p>
          <a:p>
            <a:pPr marL="285750" indent="-285750">
              <a:buFont typeface="Arial" panose="020B0604020202020204" pitchFamily="34" charset="0"/>
              <a:buChar char="•"/>
            </a:pPr>
            <a:r>
              <a:rPr lang="en-US" sz="1400" dirty="0"/>
              <a:t>Garbage collection routinely compresses refs into a single file for efficiency. </a:t>
            </a:r>
          </a:p>
          <a:p>
            <a:pPr marL="742950" lvl="1" indent="-285750">
              <a:buFont typeface="Arial" panose="020B0604020202020204" pitchFamily="34" charset="0"/>
              <a:buChar char="•"/>
            </a:pPr>
            <a:r>
              <a:rPr lang="en-US" sz="1400" dirty="0"/>
              <a:t>if refs </a:t>
            </a:r>
            <a:r>
              <a:rPr lang="en-US" sz="1400" dirty="0" err="1"/>
              <a:t>dir</a:t>
            </a:r>
            <a:r>
              <a:rPr lang="en-US" sz="1400" dirty="0"/>
              <a:t> is empty that’s where they went</a:t>
            </a:r>
          </a:p>
          <a:p>
            <a:pPr marL="285750" indent="-285750">
              <a:buFont typeface="Arial" panose="020B0604020202020204" pitchFamily="34" charset="0"/>
              <a:buChar char="•"/>
            </a:pPr>
            <a:endParaRPr lang="en-US" sz="1400" dirty="0"/>
          </a:p>
        </p:txBody>
      </p:sp>
      <p:pic>
        <p:nvPicPr>
          <p:cNvPr id="5" name="Picture 2" descr="Image result for under the h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14" y="4569374"/>
            <a:ext cx="3066712" cy="20015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119" r="61517" b="49696"/>
          <a:stretch/>
        </p:blipFill>
        <p:spPr>
          <a:xfrm>
            <a:off x="8426498" y="2289028"/>
            <a:ext cx="3696873" cy="3330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4699" b="18456"/>
          <a:stretch/>
        </p:blipFill>
        <p:spPr>
          <a:xfrm>
            <a:off x="7940171" y="6118690"/>
            <a:ext cx="4183200" cy="656613"/>
          </a:xfrm>
          <a:prstGeom prst="rect">
            <a:avLst/>
          </a:prstGeom>
        </p:spPr>
      </p:pic>
      <p:pic>
        <p:nvPicPr>
          <p:cNvPr id="8" name="Picture 7"/>
          <p:cNvPicPr/>
          <p:nvPr/>
        </p:nvPicPr>
        <p:blipFill>
          <a:blip r:embed="rId6"/>
          <a:stretch>
            <a:fillRect/>
          </a:stretch>
        </p:blipFill>
        <p:spPr>
          <a:xfrm>
            <a:off x="9457268" y="3324928"/>
            <a:ext cx="2000446" cy="1708797"/>
          </a:xfrm>
          <a:prstGeom prst="rect">
            <a:avLst/>
          </a:prstGeom>
        </p:spPr>
      </p:pic>
    </p:spTree>
    <p:extLst>
      <p:ext uri="{BB962C8B-B14F-4D97-AF65-F5344CB8AC3E}">
        <p14:creationId xmlns:p14="http://schemas.microsoft.com/office/powerpoint/2010/main" val="219956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refs</a:t>
            </a:r>
          </a:p>
        </p:txBody>
      </p:sp>
      <p:sp>
        <p:nvSpPr>
          <p:cNvPr id="3" name="Content Placeholder 2"/>
          <p:cNvSpPr>
            <a:spLocks noGrp="1"/>
          </p:cNvSpPr>
          <p:nvPr>
            <p:ph idx="1"/>
          </p:nvPr>
        </p:nvSpPr>
        <p:spPr>
          <a:xfrm>
            <a:off x="838200" y="1825624"/>
            <a:ext cx="10515600" cy="4974847"/>
          </a:xfrm>
        </p:spPr>
        <p:txBody>
          <a:bodyPr>
            <a:normAutofit/>
          </a:bodyPr>
          <a:lstStyle/>
          <a:p>
            <a:r>
              <a:rPr lang="en-US" dirty="0"/>
              <a:t>Found in top level .</a:t>
            </a:r>
            <a:r>
              <a:rPr lang="en-US" dirty="0" err="1"/>
              <a:t>git</a:t>
            </a:r>
            <a:r>
              <a:rPr lang="en-US" dirty="0"/>
              <a:t> directory</a:t>
            </a:r>
          </a:p>
          <a:p>
            <a:r>
              <a:rPr lang="en-US" b="1" dirty="0"/>
              <a:t>HEAD = currently checked-out commit/branch</a:t>
            </a:r>
          </a:p>
          <a:p>
            <a:pPr lvl="1"/>
            <a:r>
              <a:rPr lang="en-US" dirty="0"/>
              <a:t>For the most part, HEAD is the only reference you’ll be using directly</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985"/>
          <a:stretch/>
        </p:blipFill>
        <p:spPr>
          <a:xfrm>
            <a:off x="2477792" y="3429000"/>
            <a:ext cx="6290267" cy="1705061"/>
          </a:xfrm>
          <a:prstGeom prst="rect">
            <a:avLst/>
          </a:prstGeom>
        </p:spPr>
      </p:pic>
    </p:spTree>
    <p:extLst>
      <p:ext uri="{BB962C8B-B14F-4D97-AF65-F5344CB8AC3E}">
        <p14:creationId xmlns:p14="http://schemas.microsoft.com/office/powerpoint/2010/main" val="2143684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Detached HEAD State</a:t>
            </a:r>
          </a:p>
        </p:txBody>
      </p:sp>
      <p:sp>
        <p:nvSpPr>
          <p:cNvPr id="3" name="Content Placeholder 2"/>
          <p:cNvSpPr>
            <a:spLocks noGrp="1"/>
          </p:cNvSpPr>
          <p:nvPr>
            <p:ph idx="1"/>
          </p:nvPr>
        </p:nvSpPr>
        <p:spPr>
          <a:xfrm>
            <a:off x="838200" y="1825625"/>
            <a:ext cx="6452777" cy="4653898"/>
          </a:xfrm>
        </p:spPr>
        <p:txBody>
          <a:bodyPr>
            <a:normAutofit fontScale="85000" lnSpcReduction="20000"/>
          </a:bodyPr>
          <a:lstStyle/>
          <a:p>
            <a:r>
              <a:rPr lang="en-US" dirty="0"/>
              <a:t>HEAD should point to a branch name</a:t>
            </a:r>
          </a:p>
          <a:p>
            <a:pPr lvl="1"/>
            <a:r>
              <a:rPr lang="en-US" dirty="0"/>
              <a:t>branch name is just a special ref to last commit in branch</a:t>
            </a:r>
          </a:p>
          <a:p>
            <a:pPr lvl="1"/>
            <a:r>
              <a:rPr lang="en-US" dirty="0"/>
              <a:t>HEAD can point to any snapshot in history (it’s just a file with an ID in it)</a:t>
            </a:r>
          </a:p>
          <a:p>
            <a:r>
              <a:rPr lang="en-US" dirty="0"/>
              <a:t>When HEAD doesn’t point to a branch ref, you’re in a detached HEAD state</a:t>
            </a:r>
          </a:p>
          <a:p>
            <a:pPr lvl="1"/>
            <a:r>
              <a:rPr lang="en-US" dirty="0"/>
              <a:t>checkout a specific commit ID (git checkout 5343311)</a:t>
            </a:r>
          </a:p>
          <a:p>
            <a:endParaRPr lang="en-US" dirty="0"/>
          </a:p>
          <a:p>
            <a:r>
              <a:rPr lang="en-US" dirty="0"/>
              <a:t>Any commits to a detached HEAD state are orphaned</a:t>
            </a:r>
          </a:p>
          <a:p>
            <a:pPr lvl="1"/>
            <a:r>
              <a:rPr lang="en-US" dirty="0"/>
              <a:t>Have no associated branch</a:t>
            </a:r>
          </a:p>
          <a:p>
            <a:pPr lvl="1"/>
            <a:r>
              <a:rPr lang="en-US" dirty="0"/>
              <a:t>Will be removed by garbage collection</a:t>
            </a:r>
          </a:p>
          <a:p>
            <a:pPr lvl="1"/>
            <a:r>
              <a:rPr lang="en-US" b="1" dirty="0"/>
              <a:t>Creating a branch from a detached HEAD will make it all good!</a:t>
            </a:r>
          </a:p>
        </p:txBody>
      </p:sp>
      <p:pic>
        <p:nvPicPr>
          <p:cNvPr id="14338" name="Picture 2" descr="Image result for cartoon detached headless"/>
          <p:cNvPicPr>
            <a:picLocks noChangeAspect="1" noChangeArrowheads="1"/>
          </p:cNvPicPr>
          <p:nvPr/>
        </p:nvPicPr>
        <p:blipFill rotWithShape="1">
          <a:blip r:embed="rId2">
            <a:extLst>
              <a:ext uri="{28A0092B-C50C-407E-A947-70E740481C1C}">
                <a14:useLocalDpi xmlns:a14="http://schemas.microsoft.com/office/drawing/2010/main" val="0"/>
              </a:ext>
            </a:extLst>
          </a:blip>
          <a:srcRect t="23906"/>
          <a:stretch/>
        </p:blipFill>
        <p:spPr bwMode="auto">
          <a:xfrm>
            <a:off x="8611104" y="365125"/>
            <a:ext cx="2428307" cy="16341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253" y="2243174"/>
            <a:ext cx="4600706" cy="4127348"/>
          </a:xfrm>
          <a:prstGeom prst="rect">
            <a:avLst/>
          </a:prstGeom>
        </p:spPr>
      </p:pic>
    </p:spTree>
    <p:extLst>
      <p:ext uri="{BB962C8B-B14F-4D97-AF65-F5344CB8AC3E}">
        <p14:creationId xmlns:p14="http://schemas.microsoft.com/office/powerpoint/2010/main" val="3399512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things back together</a:t>
            </a:r>
          </a:p>
        </p:txBody>
      </p:sp>
      <p:sp>
        <p:nvSpPr>
          <p:cNvPr id="3" name="Content Placeholder 2"/>
          <p:cNvSpPr>
            <a:spLocks noGrp="1"/>
          </p:cNvSpPr>
          <p:nvPr>
            <p:ph idx="1"/>
          </p:nvPr>
        </p:nvSpPr>
        <p:spPr>
          <a:xfrm>
            <a:off x="838200" y="1825625"/>
            <a:ext cx="11353800" cy="4793178"/>
          </a:xfrm>
        </p:spPr>
        <p:txBody>
          <a:bodyPr>
            <a:normAutofit fontScale="92500" lnSpcReduction="20000"/>
          </a:bodyPr>
          <a:lstStyle/>
          <a:p>
            <a:pPr marL="0" indent="0">
              <a:buNone/>
            </a:pPr>
            <a:r>
              <a:rPr lang="en-US" b="1" dirty="0" err="1"/>
              <a:t>git</a:t>
            </a:r>
            <a:r>
              <a:rPr lang="en-US" b="1" dirty="0"/>
              <a:t> merge &lt;</a:t>
            </a:r>
            <a:r>
              <a:rPr lang="en-US" b="1" dirty="0" err="1"/>
              <a:t>source_branch</a:t>
            </a:r>
            <a:r>
              <a:rPr lang="en-US" b="1" dirty="0"/>
              <a:t>&gt;</a:t>
            </a:r>
            <a:endParaRPr lang="en-US" dirty="0"/>
          </a:p>
          <a:p>
            <a:r>
              <a:rPr lang="en-US" dirty="0"/>
              <a:t>Add all the commits from one branch to another</a:t>
            </a:r>
          </a:p>
          <a:p>
            <a:pPr lvl="1"/>
            <a:r>
              <a:rPr lang="en-US" dirty="0"/>
              <a:t>Combine independent lines of creation</a:t>
            </a:r>
          </a:p>
          <a:p>
            <a:pPr lvl="1"/>
            <a:r>
              <a:rPr lang="en-US" dirty="0"/>
              <a:t>Add finished features to master</a:t>
            </a:r>
          </a:p>
          <a:p>
            <a:pPr lvl="1"/>
            <a:r>
              <a:rPr lang="en-US" dirty="0"/>
              <a:t>Merges INTO current branch (</a:t>
            </a:r>
            <a:r>
              <a:rPr lang="en-US" dirty="0" err="1"/>
              <a:t>source_branch</a:t>
            </a:r>
            <a:r>
              <a:rPr lang="en-US" dirty="0"/>
              <a:t> is completely unaffected)</a:t>
            </a:r>
          </a:p>
          <a:p>
            <a:pPr lvl="2"/>
            <a:r>
              <a:rPr lang="en-US" dirty="0"/>
              <a:t>Merge into a different branch than the current one with </a:t>
            </a:r>
            <a:r>
              <a:rPr lang="en-US" dirty="0" err="1"/>
              <a:t>git</a:t>
            </a:r>
            <a:r>
              <a:rPr lang="en-US" dirty="0"/>
              <a:t> merge &lt;</a:t>
            </a:r>
            <a:r>
              <a:rPr lang="en-US" dirty="0" err="1"/>
              <a:t>dest</a:t>
            </a:r>
            <a:r>
              <a:rPr lang="en-US" dirty="0"/>
              <a:t>&gt; &lt;source&gt;</a:t>
            </a:r>
          </a:p>
          <a:p>
            <a:pPr lvl="2"/>
            <a:endParaRPr lang="en-US" dirty="0"/>
          </a:p>
          <a:p>
            <a:endParaRPr lang="en-US" dirty="0"/>
          </a:p>
          <a:p>
            <a:r>
              <a:rPr lang="en-US" dirty="0"/>
              <a:t>Typical workflow after finishing feature:</a:t>
            </a:r>
          </a:p>
          <a:p>
            <a:pPr marL="971550" lvl="1" indent="-514350">
              <a:buFont typeface="+mj-lt"/>
              <a:buAutoNum type="arabicPeriod"/>
            </a:pPr>
            <a:r>
              <a:rPr lang="en-US" dirty="0" err="1"/>
              <a:t>git</a:t>
            </a:r>
            <a:r>
              <a:rPr lang="en-US" dirty="0"/>
              <a:t> checkout master</a:t>
            </a:r>
          </a:p>
          <a:p>
            <a:pPr marL="971550" lvl="1" indent="-514350">
              <a:buFont typeface="+mj-lt"/>
              <a:buAutoNum type="arabicPeriod"/>
            </a:pPr>
            <a:r>
              <a:rPr lang="en-US" dirty="0" err="1"/>
              <a:t>git</a:t>
            </a:r>
            <a:r>
              <a:rPr lang="en-US" dirty="0"/>
              <a:t> merge </a:t>
            </a:r>
            <a:r>
              <a:rPr lang="en-US" dirty="0" err="1"/>
              <a:t>feature_branch</a:t>
            </a:r>
            <a:endParaRPr lang="en-US" dirty="0"/>
          </a:p>
          <a:p>
            <a:pPr marL="971550" lvl="1" indent="-514350">
              <a:buFont typeface="+mj-lt"/>
              <a:buAutoNum type="arabicPeriod"/>
            </a:pPr>
            <a:r>
              <a:rPr lang="en-US" dirty="0" err="1"/>
              <a:t>git</a:t>
            </a:r>
            <a:r>
              <a:rPr lang="en-US" dirty="0"/>
              <a:t> branch –d </a:t>
            </a:r>
            <a:r>
              <a:rPr lang="en-US" dirty="0" err="1"/>
              <a:t>feature_branch</a:t>
            </a:r>
            <a:r>
              <a:rPr lang="en-US" dirty="0"/>
              <a:t> (delete the old </a:t>
            </a:r>
            <a:r>
              <a:rPr lang="en-US" dirty="0" err="1"/>
              <a:t>feature_branch</a:t>
            </a:r>
            <a:r>
              <a:rPr lang="en-US" dirty="0"/>
              <a:t> since it’s now part of master)</a:t>
            </a:r>
          </a:p>
          <a:p>
            <a:pPr marL="0" indent="0">
              <a:buNone/>
            </a:pPr>
            <a:endParaRPr lang="en-US" dirty="0"/>
          </a:p>
          <a:p>
            <a:pPr marL="0" indent="0">
              <a:buNone/>
            </a:pPr>
            <a:r>
              <a:rPr lang="en-US" dirty="0" err="1"/>
              <a:t>Protip</a:t>
            </a:r>
            <a:r>
              <a:rPr lang="en-US" dirty="0"/>
              <a:t>: commit any changes in your working </a:t>
            </a:r>
            <a:r>
              <a:rPr lang="en-US" dirty="0" err="1"/>
              <a:t>dir</a:t>
            </a:r>
            <a:r>
              <a:rPr lang="en-US" dirty="0"/>
              <a:t> before you run a merge</a:t>
            </a:r>
          </a:p>
        </p:txBody>
      </p:sp>
    </p:spTree>
    <p:extLst>
      <p:ext uri="{BB962C8B-B14F-4D97-AF65-F5344CB8AC3E}">
        <p14:creationId xmlns:p14="http://schemas.microsoft.com/office/powerpoint/2010/main" val="3354306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Types of merge</a:t>
            </a:r>
          </a:p>
        </p:txBody>
      </p:sp>
      <p:sp>
        <p:nvSpPr>
          <p:cNvPr id="3" name="Content Placeholder 2"/>
          <p:cNvSpPr>
            <a:spLocks noGrp="1"/>
          </p:cNvSpPr>
          <p:nvPr>
            <p:ph idx="1"/>
          </p:nvPr>
        </p:nvSpPr>
        <p:spPr>
          <a:xfrm>
            <a:off x="838200" y="1825625"/>
            <a:ext cx="8445079" cy="4351338"/>
          </a:xfrm>
        </p:spPr>
        <p:txBody>
          <a:bodyPr>
            <a:normAutofit/>
          </a:bodyPr>
          <a:lstStyle/>
          <a:p>
            <a:pPr marL="514350" indent="-514350">
              <a:buAutoNum type="arabicPeriod"/>
            </a:pPr>
            <a:r>
              <a:rPr lang="en-US" dirty="0"/>
              <a:t>Fast-forward merge (</a:t>
            </a:r>
            <a:r>
              <a:rPr lang="en-US" dirty="0" err="1"/>
              <a:t>ff</a:t>
            </a:r>
            <a:r>
              <a:rPr lang="en-US" dirty="0"/>
              <a:t>)</a:t>
            </a:r>
          </a:p>
          <a:p>
            <a:pPr lvl="1"/>
            <a:r>
              <a:rPr lang="en-US" dirty="0"/>
              <a:t>Simple linear merge</a:t>
            </a:r>
          </a:p>
          <a:p>
            <a:pPr lvl="1"/>
            <a:r>
              <a:rPr lang="en-US" dirty="0"/>
              <a:t>Does not create new commit (--no-</a:t>
            </a:r>
            <a:r>
              <a:rPr lang="en-US" dirty="0" err="1"/>
              <a:t>ff</a:t>
            </a:r>
            <a:r>
              <a:rPr lang="en-US" dirty="0"/>
              <a:t> to force it to)</a:t>
            </a:r>
          </a:p>
          <a:p>
            <a:pPr lvl="1"/>
            <a:r>
              <a:rPr lang="en-US" dirty="0"/>
              <a:t>Essentially just moves HEAD to point to very last commit of other branch and straightens into one branch</a:t>
            </a:r>
          </a:p>
          <a:p>
            <a:pPr lvl="1"/>
            <a:r>
              <a:rPr lang="en-US" dirty="0"/>
              <a:t>Looks like you never created a branch in the first place</a:t>
            </a:r>
          </a:p>
          <a:p>
            <a:pPr marL="0" indent="0">
              <a:buNone/>
            </a:pPr>
            <a:r>
              <a:rPr lang="en-US" dirty="0"/>
              <a:t>2. 3-way merge</a:t>
            </a:r>
          </a:p>
          <a:p>
            <a:pPr lvl="1"/>
            <a:r>
              <a:rPr lang="en-US" dirty="0"/>
              <a:t>When branches have diverged</a:t>
            </a:r>
          </a:p>
          <a:p>
            <a:pPr lvl="1"/>
            <a:r>
              <a:rPr lang="en-US" dirty="0"/>
              <a:t>Generates a merge commit</a:t>
            </a:r>
          </a:p>
          <a:p>
            <a:pPr lvl="1"/>
            <a:r>
              <a:rPr lang="en-US" dirty="0"/>
              <a:t>May require conflict resolution</a:t>
            </a:r>
          </a:p>
          <a:p>
            <a:pPr marL="0" indent="0">
              <a:buNone/>
            </a:pPr>
            <a:endParaRPr lang="en-US" dirty="0"/>
          </a:p>
        </p:txBody>
      </p:sp>
      <p:pic>
        <p:nvPicPr>
          <p:cNvPr id="4" name="Picture 3"/>
          <p:cNvPicPr/>
          <p:nvPr/>
        </p:nvPicPr>
        <p:blipFill>
          <a:blip r:embed="rId2"/>
          <a:stretch>
            <a:fillRect/>
          </a:stretch>
        </p:blipFill>
        <p:spPr>
          <a:xfrm>
            <a:off x="9727615" y="287533"/>
            <a:ext cx="2099451" cy="2963765"/>
          </a:xfrm>
          <a:prstGeom prst="rect">
            <a:avLst/>
          </a:prstGeom>
        </p:spPr>
      </p:pic>
      <p:pic>
        <p:nvPicPr>
          <p:cNvPr id="5" name="Picture 4"/>
          <p:cNvPicPr/>
          <p:nvPr/>
        </p:nvPicPr>
        <p:blipFill>
          <a:blip r:embed="rId3"/>
          <a:stretch>
            <a:fillRect/>
          </a:stretch>
        </p:blipFill>
        <p:spPr>
          <a:xfrm>
            <a:off x="9727614" y="3544506"/>
            <a:ext cx="2099451" cy="2984693"/>
          </a:xfrm>
          <a:prstGeom prst="rect">
            <a:avLst/>
          </a:prstGeom>
        </p:spPr>
      </p:pic>
      <p:cxnSp>
        <p:nvCxnSpPr>
          <p:cNvPr id="7" name="Straight Connector 6"/>
          <p:cNvCxnSpPr/>
          <p:nvPr/>
        </p:nvCxnSpPr>
        <p:spPr>
          <a:xfrm>
            <a:off x="9586061" y="3366930"/>
            <a:ext cx="2241004" cy="6055"/>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0670" y="6400098"/>
            <a:ext cx="7515036" cy="369332"/>
          </a:xfrm>
          <a:prstGeom prst="rect">
            <a:avLst/>
          </a:prstGeom>
        </p:spPr>
        <p:txBody>
          <a:bodyPr wrap="square">
            <a:spAutoFit/>
          </a:bodyPr>
          <a:lstStyle/>
          <a:p>
            <a:r>
              <a:rPr lang="en-US" dirty="0"/>
              <a:t>--</a:t>
            </a:r>
            <a:r>
              <a:rPr lang="en-US" dirty="0" err="1"/>
              <a:t>ff</a:t>
            </a:r>
            <a:r>
              <a:rPr lang="en-US" dirty="0"/>
              <a:t>-only = only merge if current HEAD is up to date or merge can resolve as ff.</a:t>
            </a:r>
          </a:p>
        </p:txBody>
      </p:sp>
    </p:spTree>
    <p:extLst>
      <p:ext uri="{BB962C8B-B14F-4D97-AF65-F5344CB8AC3E}">
        <p14:creationId xmlns:p14="http://schemas.microsoft.com/office/powerpoint/2010/main" val="402249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Bye branches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515" y="1437266"/>
            <a:ext cx="5086350" cy="2457450"/>
          </a:xfrm>
          <a:prstGeom prst="rect">
            <a:avLst/>
          </a:prstGeom>
        </p:spPr>
      </p:pic>
      <p:sp>
        <p:nvSpPr>
          <p:cNvPr id="5" name="TextBox 4"/>
          <p:cNvSpPr txBox="1"/>
          <p:nvPr/>
        </p:nvSpPr>
        <p:spPr>
          <a:xfrm>
            <a:off x="6096000" y="1437266"/>
            <a:ext cx="1722908" cy="369332"/>
          </a:xfrm>
          <a:prstGeom prst="rect">
            <a:avLst/>
          </a:prstGeom>
          <a:noFill/>
        </p:spPr>
        <p:txBody>
          <a:bodyPr wrap="none" rtlCol="0">
            <a:spAutoFit/>
          </a:bodyPr>
          <a:lstStyle/>
          <a:p>
            <a:r>
              <a:rPr lang="en-US" dirty="0"/>
              <a:t>Linearize master</a:t>
            </a:r>
          </a:p>
        </p:txBody>
      </p:sp>
      <p:pic>
        <p:nvPicPr>
          <p:cNvPr id="29" name="Picture 28"/>
          <p:cNvPicPr>
            <a:picLocks noChangeAspect="1"/>
          </p:cNvPicPr>
          <p:nvPr/>
        </p:nvPicPr>
        <p:blipFill>
          <a:blip r:embed="rId3"/>
          <a:stretch>
            <a:fillRect/>
          </a:stretch>
        </p:blipFill>
        <p:spPr>
          <a:xfrm>
            <a:off x="7080585" y="5406070"/>
            <a:ext cx="4958025" cy="132516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15" y="3924300"/>
            <a:ext cx="5086350" cy="2787537"/>
          </a:xfrm>
          <a:prstGeom prst="rect">
            <a:avLst/>
          </a:prstGeom>
        </p:spPr>
      </p:pic>
      <p:sp>
        <p:nvSpPr>
          <p:cNvPr id="31" name="TextBox 30"/>
          <p:cNvSpPr txBox="1"/>
          <p:nvPr/>
        </p:nvSpPr>
        <p:spPr>
          <a:xfrm>
            <a:off x="2167916" y="5318068"/>
            <a:ext cx="771750" cy="369332"/>
          </a:xfrm>
          <a:prstGeom prst="rect">
            <a:avLst/>
          </a:prstGeom>
          <a:noFill/>
        </p:spPr>
        <p:txBody>
          <a:bodyPr wrap="none" rtlCol="0">
            <a:spAutoFit/>
          </a:bodyPr>
          <a:lstStyle/>
          <a:p>
            <a:r>
              <a:rPr lang="en-US" dirty="0">
                <a:solidFill>
                  <a:schemeClr val="bg1"/>
                </a:solidFill>
              </a:rPr>
              <a:t>lol yes</a:t>
            </a:r>
          </a:p>
        </p:txBody>
      </p:sp>
      <p:sp>
        <p:nvSpPr>
          <p:cNvPr id="32" name="TextBox 31"/>
          <p:cNvSpPr txBox="1"/>
          <p:nvPr/>
        </p:nvSpPr>
        <p:spPr>
          <a:xfrm>
            <a:off x="6096000" y="3924300"/>
            <a:ext cx="2393669" cy="369332"/>
          </a:xfrm>
          <a:prstGeom prst="rect">
            <a:avLst/>
          </a:prstGeom>
          <a:noFill/>
        </p:spPr>
        <p:txBody>
          <a:bodyPr wrap="none" rtlCol="0">
            <a:spAutoFit/>
          </a:bodyPr>
          <a:lstStyle/>
          <a:p>
            <a:r>
              <a:rPr lang="en-US" dirty="0"/>
              <a:t>Delete my old branches</a:t>
            </a:r>
          </a:p>
        </p:txBody>
      </p:sp>
      <p:sp>
        <p:nvSpPr>
          <p:cNvPr id="33" name="TextBox 32"/>
          <p:cNvSpPr txBox="1"/>
          <p:nvPr/>
        </p:nvSpPr>
        <p:spPr>
          <a:xfrm>
            <a:off x="7080585" y="5036738"/>
            <a:ext cx="2742417" cy="369332"/>
          </a:xfrm>
          <a:prstGeom prst="rect">
            <a:avLst/>
          </a:prstGeom>
          <a:noFill/>
        </p:spPr>
        <p:txBody>
          <a:bodyPr wrap="none" rtlCol="0">
            <a:spAutoFit/>
          </a:bodyPr>
          <a:lstStyle/>
          <a:p>
            <a:r>
              <a:rPr lang="en-US" dirty="0"/>
              <a:t>My repo now looks like this</a:t>
            </a:r>
          </a:p>
        </p:txBody>
      </p:sp>
    </p:spTree>
    <p:extLst>
      <p:ext uri="{BB962C8B-B14F-4D97-AF65-F5344CB8AC3E}">
        <p14:creationId xmlns:p14="http://schemas.microsoft.com/office/powerpoint/2010/main" val="190928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life in the </a:t>
            </a:r>
            <a:r>
              <a:rPr lang="en-US" dirty="0" err="1"/>
              <a:t>Meiler</a:t>
            </a:r>
            <a:r>
              <a:rPr lang="en-US" dirty="0"/>
              <a:t> lab chapter 2</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96" y="2052858"/>
            <a:ext cx="3313186" cy="4417581"/>
          </a:xfrm>
          <a:prstGeom prst="rect">
            <a:avLst/>
          </a:prstGeom>
        </p:spPr>
      </p:pic>
      <p:sp>
        <p:nvSpPr>
          <p:cNvPr id="5" name="Oval Callout 4"/>
          <p:cNvSpPr/>
          <p:nvPr/>
        </p:nvSpPr>
        <p:spPr>
          <a:xfrm>
            <a:off x="2886517" y="1247459"/>
            <a:ext cx="3209483" cy="145335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loop has a disulfide bond!</a:t>
            </a:r>
          </a:p>
        </p:txBody>
      </p:sp>
      <p:pic>
        <p:nvPicPr>
          <p:cNvPr id="2050" name="Picture 2"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652" y="4190496"/>
            <a:ext cx="6369790" cy="194840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272811" y="4063327"/>
            <a:ext cx="635841" cy="3996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74278" y="4039105"/>
            <a:ext cx="629786" cy="4723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672482" y="3524376"/>
            <a:ext cx="545007" cy="738787"/>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920699" y="3561879"/>
            <a:ext cx="484072" cy="71339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Callout 12"/>
          <p:cNvSpPr/>
          <p:nvPr/>
        </p:nvSpPr>
        <p:spPr>
          <a:xfrm>
            <a:off x="7393925" y="1080557"/>
            <a:ext cx="4432720" cy="275871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Hahahaha</a:t>
            </a:r>
            <a:r>
              <a:rPr lang="en-US" dirty="0"/>
              <a:t> someone refactored loop building and it doesn’t care about your stupid disulfide bond </a:t>
            </a:r>
            <a:r>
              <a:rPr lang="en-US" dirty="0" err="1"/>
              <a:t>hahahahahhaah</a:t>
            </a:r>
            <a:r>
              <a:rPr lang="en-US" dirty="0"/>
              <a:t> EAT IT</a:t>
            </a:r>
          </a:p>
        </p:txBody>
      </p:sp>
    </p:spTree>
    <p:extLst>
      <p:ext uri="{BB962C8B-B14F-4D97-AF65-F5344CB8AC3E}">
        <p14:creationId xmlns:p14="http://schemas.microsoft.com/office/powerpoint/2010/main" val="1952619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resolution</a:t>
            </a:r>
          </a:p>
        </p:txBody>
      </p:sp>
      <p:sp>
        <p:nvSpPr>
          <p:cNvPr id="3" name="Content Placeholder 2"/>
          <p:cNvSpPr>
            <a:spLocks noGrp="1"/>
          </p:cNvSpPr>
          <p:nvPr>
            <p:ph idx="1"/>
          </p:nvPr>
        </p:nvSpPr>
        <p:spPr/>
        <p:txBody>
          <a:bodyPr>
            <a:normAutofit fontScale="85000" lnSpcReduction="20000"/>
          </a:bodyPr>
          <a:lstStyle/>
          <a:p>
            <a:r>
              <a:rPr lang="en-US" dirty="0"/>
              <a:t>When merge can’t reconcile changes</a:t>
            </a:r>
          </a:p>
          <a:p>
            <a:pPr lvl="1"/>
            <a:r>
              <a:rPr lang="en-US" dirty="0"/>
              <a:t>HEAD stays the same</a:t>
            </a:r>
          </a:p>
          <a:p>
            <a:pPr lvl="1"/>
            <a:r>
              <a:rPr lang="en-US" dirty="0"/>
              <a:t>MERGE_HEAD is set to other branch</a:t>
            </a:r>
          </a:p>
          <a:p>
            <a:pPr lvl="1"/>
            <a:r>
              <a:rPr lang="en-US" dirty="0"/>
              <a:t>Paths that merged cleanly are updated in index and working tree</a:t>
            </a:r>
          </a:p>
          <a:p>
            <a:pPr lvl="1"/>
            <a:r>
              <a:rPr lang="en-US" dirty="0"/>
              <a:t>For conflicting paths, index gets 3 versions (common ancestor, HEAD, and MERGE_HEAD)</a:t>
            </a:r>
          </a:p>
          <a:p>
            <a:pPr lvl="1"/>
            <a:r>
              <a:rPr lang="en-US" dirty="0"/>
              <a:t>Working files contain merge result:</a:t>
            </a:r>
          </a:p>
          <a:p>
            <a:pPr lvl="2"/>
            <a:r>
              <a:rPr lang="en-US" dirty="0"/>
              <a:t>&lt;&lt;&lt;&lt;&lt;&lt;&lt; </a:t>
            </a:r>
            <a:r>
              <a:rPr lang="en-US" dirty="0" err="1"/>
              <a:t>yours:sample.txt</a:t>
            </a:r>
            <a:endParaRPr lang="en-US" dirty="0"/>
          </a:p>
          <a:p>
            <a:pPr lvl="2"/>
            <a:r>
              <a:rPr lang="en-US" dirty="0"/>
              <a:t>the merge to part</a:t>
            </a:r>
          </a:p>
          <a:p>
            <a:pPr lvl="2"/>
            <a:r>
              <a:rPr lang="en-US" dirty="0"/>
              <a:t>=======</a:t>
            </a:r>
          </a:p>
          <a:p>
            <a:pPr lvl="2"/>
            <a:r>
              <a:rPr lang="en-US" dirty="0"/>
              <a:t>the merge from part</a:t>
            </a:r>
          </a:p>
          <a:p>
            <a:pPr lvl="2"/>
            <a:r>
              <a:rPr lang="en-US" dirty="0"/>
              <a:t>&gt;&gt;&gt;&gt;&gt;&gt;&gt; </a:t>
            </a:r>
            <a:r>
              <a:rPr lang="en-US" dirty="0" err="1"/>
              <a:t>theirs:sample.txt</a:t>
            </a:r>
            <a:endParaRPr lang="en-US" dirty="0"/>
          </a:p>
          <a:p>
            <a:pPr lvl="2"/>
            <a:endParaRPr lang="en-US" dirty="0"/>
          </a:p>
          <a:p>
            <a:pPr lvl="3"/>
            <a:endParaRPr lang="en-US" dirty="0"/>
          </a:p>
          <a:p>
            <a:pPr lvl="1"/>
            <a:endParaRPr lang="en-US" dirty="0"/>
          </a:p>
          <a:p>
            <a:pPr lvl="1"/>
            <a:r>
              <a:rPr lang="en-US" dirty="0" err="1"/>
              <a:t>git</a:t>
            </a:r>
            <a:r>
              <a:rPr lang="en-US" dirty="0"/>
              <a:t> merge --abort = only usable after a failed merge, will reset to pre-merge attempt</a:t>
            </a:r>
          </a:p>
        </p:txBody>
      </p:sp>
    </p:spTree>
    <p:extLst>
      <p:ext uri="{BB962C8B-B14F-4D97-AF65-F5344CB8AC3E}">
        <p14:creationId xmlns:p14="http://schemas.microsoft.com/office/powerpoint/2010/main" val="3940543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7570"/>
          <a:stretch/>
        </p:blipFill>
        <p:spPr>
          <a:xfrm>
            <a:off x="6020851" y="1401745"/>
            <a:ext cx="6170110" cy="4425618"/>
          </a:xfrm>
          <a:prstGeom prst="rect">
            <a:avLst/>
          </a:prstGeom>
        </p:spPr>
      </p:pic>
      <p:sp>
        <p:nvSpPr>
          <p:cNvPr id="2" name="Title 1"/>
          <p:cNvSpPr>
            <a:spLocks noGrp="1"/>
          </p:cNvSpPr>
          <p:nvPr>
            <p:ph type="title"/>
          </p:nvPr>
        </p:nvSpPr>
        <p:spPr/>
        <p:txBody>
          <a:bodyPr/>
          <a:lstStyle/>
          <a:p>
            <a:r>
              <a:rPr lang="en-US" dirty="0"/>
              <a:t>Indecisive Greg</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2294"/>
          <a:stretch/>
        </p:blipFill>
        <p:spPr>
          <a:xfrm>
            <a:off x="78839" y="2017571"/>
            <a:ext cx="5837511" cy="3809792"/>
          </a:xfrm>
        </p:spPr>
      </p:pic>
      <p:sp>
        <p:nvSpPr>
          <p:cNvPr id="5" name="TextBox 4"/>
          <p:cNvSpPr txBox="1"/>
          <p:nvPr/>
        </p:nvSpPr>
        <p:spPr>
          <a:xfrm>
            <a:off x="4326227" y="2115625"/>
            <a:ext cx="1642373" cy="276999"/>
          </a:xfrm>
          <a:prstGeom prst="rect">
            <a:avLst/>
          </a:prstGeom>
          <a:noFill/>
        </p:spPr>
        <p:txBody>
          <a:bodyPr wrap="none" rtlCol="0">
            <a:spAutoFit/>
          </a:bodyPr>
          <a:lstStyle/>
          <a:p>
            <a:r>
              <a:rPr lang="en-US" sz="1200" dirty="0">
                <a:solidFill>
                  <a:schemeClr val="bg1"/>
                </a:solidFill>
              </a:rPr>
              <a:t>1. Cry instead of laugh?</a:t>
            </a:r>
          </a:p>
        </p:txBody>
      </p:sp>
      <p:sp>
        <p:nvSpPr>
          <p:cNvPr id="6" name="TextBox 5"/>
          <p:cNvSpPr txBox="1"/>
          <p:nvPr/>
        </p:nvSpPr>
        <p:spPr>
          <a:xfrm>
            <a:off x="4328471" y="4332657"/>
            <a:ext cx="1640129" cy="276999"/>
          </a:xfrm>
          <a:prstGeom prst="rect">
            <a:avLst/>
          </a:prstGeom>
          <a:noFill/>
        </p:spPr>
        <p:txBody>
          <a:bodyPr wrap="none" rtlCol="0">
            <a:spAutoFit/>
          </a:bodyPr>
          <a:lstStyle/>
          <a:p>
            <a:r>
              <a:rPr lang="en-US" sz="1200" dirty="0">
                <a:solidFill>
                  <a:schemeClr val="bg1"/>
                </a:solidFill>
              </a:rPr>
              <a:t>2. Hell no, laugh harder</a:t>
            </a:r>
          </a:p>
        </p:txBody>
      </p:sp>
      <p:sp>
        <p:nvSpPr>
          <p:cNvPr id="9" name="TextBox 8"/>
          <p:cNvSpPr txBox="1"/>
          <p:nvPr/>
        </p:nvSpPr>
        <p:spPr>
          <a:xfrm>
            <a:off x="9886561" y="5294527"/>
            <a:ext cx="2305439" cy="261610"/>
          </a:xfrm>
          <a:prstGeom prst="rect">
            <a:avLst/>
          </a:prstGeom>
          <a:noFill/>
        </p:spPr>
        <p:txBody>
          <a:bodyPr wrap="none" rtlCol="0">
            <a:spAutoFit/>
          </a:bodyPr>
          <a:lstStyle/>
          <a:p>
            <a:r>
              <a:rPr lang="en-US" sz="1100" dirty="0">
                <a:solidFill>
                  <a:schemeClr val="bg1"/>
                </a:solidFill>
              </a:rPr>
              <a:t>4. Oh to hell with it, laugh harder it is</a:t>
            </a:r>
          </a:p>
        </p:txBody>
      </p:sp>
      <p:sp>
        <p:nvSpPr>
          <p:cNvPr id="7" name="TextBox 6"/>
          <p:cNvSpPr txBox="1"/>
          <p:nvPr/>
        </p:nvSpPr>
        <p:spPr>
          <a:xfrm>
            <a:off x="11088489" y="1569685"/>
            <a:ext cx="1132041" cy="261610"/>
          </a:xfrm>
          <a:prstGeom prst="rect">
            <a:avLst/>
          </a:prstGeom>
          <a:noFill/>
        </p:spPr>
        <p:txBody>
          <a:bodyPr wrap="none" rtlCol="0">
            <a:spAutoFit/>
          </a:bodyPr>
          <a:lstStyle/>
          <a:p>
            <a:r>
              <a:rPr lang="en-US" sz="1100" dirty="0">
                <a:solidFill>
                  <a:schemeClr val="bg1"/>
                </a:solidFill>
              </a:rPr>
              <a:t>3. I can’t decide!</a:t>
            </a:r>
          </a:p>
        </p:txBody>
      </p:sp>
    </p:spTree>
    <p:extLst>
      <p:ext uri="{BB962C8B-B14F-4D97-AF65-F5344CB8AC3E}">
        <p14:creationId xmlns:p14="http://schemas.microsoft.com/office/powerpoint/2010/main" val="3288473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resolving conflicts</a:t>
            </a:r>
          </a:p>
        </p:txBody>
      </p:sp>
      <p:sp>
        <p:nvSpPr>
          <p:cNvPr id="3" name="Content Placeholder 2"/>
          <p:cNvSpPr>
            <a:spLocks noGrp="1"/>
          </p:cNvSpPr>
          <p:nvPr>
            <p:ph idx="1"/>
          </p:nvPr>
        </p:nvSpPr>
        <p:spPr/>
        <p:txBody>
          <a:bodyPr>
            <a:normAutofit fontScale="92500" lnSpcReduction="20000"/>
          </a:bodyPr>
          <a:lstStyle/>
          <a:p>
            <a:r>
              <a:rPr lang="en-US" dirty="0"/>
              <a:t>Use a tool such as </a:t>
            </a:r>
            <a:r>
              <a:rPr lang="en-US" dirty="0" err="1"/>
              <a:t>git</a:t>
            </a:r>
            <a:r>
              <a:rPr lang="en-US" dirty="0"/>
              <a:t> </a:t>
            </a:r>
            <a:r>
              <a:rPr lang="en-US" dirty="0" err="1"/>
              <a:t>mergetool</a:t>
            </a:r>
            <a:r>
              <a:rPr lang="en-US" dirty="0"/>
              <a:t> or a visual tool (kdiff3)</a:t>
            </a:r>
          </a:p>
          <a:p>
            <a:r>
              <a:rPr lang="en-US" dirty="0"/>
              <a:t>A common setting is `</a:t>
            </a:r>
            <a:r>
              <a:rPr lang="en-US" b="1" dirty="0" err="1"/>
              <a:t>git</a:t>
            </a:r>
            <a:r>
              <a:rPr lang="en-US" b="1" dirty="0"/>
              <a:t> </a:t>
            </a:r>
            <a:r>
              <a:rPr lang="en-US" b="1" dirty="0" err="1"/>
              <a:t>config</a:t>
            </a:r>
            <a:r>
              <a:rPr lang="en-US" b="1" dirty="0"/>
              <a:t> --global </a:t>
            </a:r>
            <a:r>
              <a:rPr lang="en-US" b="1" dirty="0" err="1"/>
              <a:t>merge.conflictstyle</a:t>
            </a:r>
            <a:r>
              <a:rPr lang="en-US" b="1" dirty="0"/>
              <a:t> diff3</a:t>
            </a:r>
            <a:r>
              <a:rPr lang="en-US" dirty="0"/>
              <a:t>`</a:t>
            </a:r>
          </a:p>
          <a:p>
            <a:pPr lvl="1"/>
            <a:r>
              <a:rPr lang="en-US" dirty="0"/>
              <a:t>This shows the code at their common ancestor when looking at conflicting sections (|||)</a:t>
            </a:r>
          </a:p>
          <a:p>
            <a:r>
              <a:rPr lang="en-US" dirty="0"/>
              <a:t>If you have a lot of conflicts in a long piece of content, try </a:t>
            </a:r>
            <a:r>
              <a:rPr lang="en-US" dirty="0" err="1"/>
              <a:t>git</a:t>
            </a:r>
            <a:r>
              <a:rPr lang="en-US" dirty="0"/>
              <a:t> merge --strategy-option=patience </a:t>
            </a:r>
          </a:p>
          <a:p>
            <a:pPr lvl="1"/>
            <a:r>
              <a:rPr lang="en-US" dirty="0"/>
              <a:t>http://git.661346.n2.nabble.com/Bram-Cohen-speaks-up-about-patience-diff-td2277041.html</a:t>
            </a:r>
          </a:p>
          <a:p>
            <a:r>
              <a:rPr lang="en-US" dirty="0" err="1"/>
              <a:t>SourceTree</a:t>
            </a:r>
            <a:r>
              <a:rPr lang="en-US" dirty="0"/>
              <a:t> is also a good </a:t>
            </a:r>
            <a:r>
              <a:rPr lang="en-US" dirty="0" err="1"/>
              <a:t>git</a:t>
            </a:r>
            <a:r>
              <a:rPr lang="en-US" dirty="0"/>
              <a:t> </a:t>
            </a:r>
            <a:r>
              <a:rPr lang="en-US" dirty="0" err="1"/>
              <a:t>gui</a:t>
            </a:r>
            <a:r>
              <a:rPr lang="en-US" dirty="0"/>
              <a:t> that can help with conflicts</a:t>
            </a:r>
          </a:p>
          <a:p>
            <a:pPr lvl="1"/>
            <a:r>
              <a:rPr lang="en-US" u="sng" dirty="0">
                <a:hlinkClick r:id="rId2"/>
              </a:rPr>
              <a:t>https://www.sourcetreeapp.com/</a:t>
            </a:r>
            <a:endParaRPr lang="en-US" u="sng" dirty="0"/>
          </a:p>
          <a:p>
            <a:r>
              <a:rPr lang="en-US" dirty="0"/>
              <a:t>Hear from other </a:t>
            </a:r>
            <a:r>
              <a:rPr lang="en-US" dirty="0" err="1"/>
              <a:t>devs</a:t>
            </a:r>
            <a:endParaRPr lang="en-US" dirty="0">
              <a:hlinkClick r:id="rId3"/>
            </a:endParaRPr>
          </a:p>
          <a:p>
            <a:pPr lvl="1"/>
            <a:r>
              <a:rPr lang="en-US" dirty="0">
                <a:hlinkClick r:id="rId3"/>
              </a:rPr>
              <a:t>https://developer.atlassian.com/blog/2015/12/tips-tools-to-solve-git-conflicts/</a:t>
            </a:r>
            <a:endParaRPr lang="en-US" dirty="0"/>
          </a:p>
          <a:p>
            <a:endParaRPr lang="en-US" dirty="0"/>
          </a:p>
        </p:txBody>
      </p:sp>
    </p:spTree>
    <p:extLst>
      <p:ext uri="{BB962C8B-B14F-4D97-AF65-F5344CB8AC3E}">
        <p14:creationId xmlns:p14="http://schemas.microsoft.com/office/powerpoint/2010/main" val="2358565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was like that when I got here: rebasing</a:t>
            </a:r>
          </a:p>
        </p:txBody>
      </p:sp>
      <p:sp>
        <p:nvSpPr>
          <p:cNvPr id="3" name="Content Placeholder 2"/>
          <p:cNvSpPr>
            <a:spLocks noGrp="1"/>
          </p:cNvSpPr>
          <p:nvPr>
            <p:ph idx="1"/>
          </p:nvPr>
        </p:nvSpPr>
        <p:spPr/>
        <p:txBody>
          <a:bodyPr>
            <a:normAutofit lnSpcReduction="10000"/>
          </a:bodyPr>
          <a:lstStyle/>
          <a:p>
            <a:pPr marL="0" indent="0">
              <a:buNone/>
            </a:pPr>
            <a:r>
              <a:rPr lang="en-US" b="1" dirty="0" err="1"/>
              <a:t>git</a:t>
            </a:r>
            <a:r>
              <a:rPr lang="en-US" b="1" dirty="0"/>
              <a:t> rebase &lt;source&gt;</a:t>
            </a:r>
          </a:p>
          <a:p>
            <a:pPr lvl="1"/>
            <a:r>
              <a:rPr lang="en-US" dirty="0"/>
              <a:t>Alternative to merge with cleaner history</a:t>
            </a:r>
          </a:p>
          <a:p>
            <a:pPr lvl="1"/>
            <a:r>
              <a:rPr lang="en-US" dirty="0"/>
              <a:t>Common scenario</a:t>
            </a:r>
          </a:p>
          <a:p>
            <a:pPr lvl="2"/>
            <a:r>
              <a:rPr lang="en-US" dirty="0"/>
              <a:t>You start working on a new feature</a:t>
            </a:r>
          </a:p>
          <a:p>
            <a:pPr lvl="2"/>
            <a:r>
              <a:rPr lang="en-US" dirty="0"/>
              <a:t>Someone updates the master branch</a:t>
            </a:r>
          </a:p>
          <a:p>
            <a:pPr lvl="2"/>
            <a:r>
              <a:rPr lang="en-US" dirty="0"/>
              <a:t>You want to merge those into your feature branch (no conflicts)</a:t>
            </a:r>
          </a:p>
          <a:p>
            <a:pPr lvl="2"/>
            <a:r>
              <a:rPr lang="en-US" dirty="0"/>
              <a:t>Merging will create a commit</a:t>
            </a:r>
          </a:p>
          <a:p>
            <a:pPr lvl="2"/>
            <a:r>
              <a:rPr lang="en-US" dirty="0"/>
              <a:t>You keep merging new changes = more and more commits</a:t>
            </a:r>
          </a:p>
          <a:p>
            <a:pPr lvl="1"/>
            <a:r>
              <a:rPr lang="en-US" dirty="0"/>
              <a:t>When you rebase </a:t>
            </a:r>
            <a:r>
              <a:rPr lang="en-US" i="1" dirty="0"/>
              <a:t>instead of merge</a:t>
            </a:r>
            <a:endParaRPr lang="en-US" dirty="0"/>
          </a:p>
          <a:p>
            <a:pPr lvl="2"/>
            <a:r>
              <a:rPr lang="en-US" dirty="0"/>
              <a:t>Your feature branch is moved to the tip of master</a:t>
            </a:r>
          </a:p>
          <a:p>
            <a:pPr lvl="2"/>
            <a:r>
              <a:rPr lang="en-US" dirty="0"/>
              <a:t>It’s as if you started your branch where master is now rather than then</a:t>
            </a:r>
          </a:p>
          <a:p>
            <a:pPr lvl="2"/>
            <a:r>
              <a:rPr lang="en-US" dirty="0"/>
              <a:t>You just rewrote history</a:t>
            </a:r>
          </a:p>
          <a:p>
            <a:pPr marL="457200" lvl="1" indent="0">
              <a:buNone/>
            </a:pPr>
            <a:endParaRPr lang="en-US" dirty="0"/>
          </a:p>
          <a:p>
            <a:pPr lvl="1"/>
            <a:endParaRPr lang="en-US" dirty="0"/>
          </a:p>
          <a:p>
            <a:pPr lvl="1"/>
            <a:endParaRPr lang="en-US" dirty="0"/>
          </a:p>
          <a:p>
            <a:pPr marL="0" indent="0">
              <a:buNone/>
            </a:pPr>
            <a:endParaRPr lang="en-US" dirty="0"/>
          </a:p>
        </p:txBody>
      </p:sp>
      <p:pic>
        <p:nvPicPr>
          <p:cNvPr id="10242" name="Picture 2" descr="Image result for nervous f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9306" y="5430422"/>
            <a:ext cx="1144587" cy="10328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92609" y="6463276"/>
            <a:ext cx="3150093" cy="369332"/>
          </a:xfrm>
          <a:prstGeom prst="rect">
            <a:avLst/>
          </a:prstGeom>
          <a:noFill/>
        </p:spPr>
        <p:txBody>
          <a:bodyPr wrap="none" rtlCol="0">
            <a:spAutoFit/>
          </a:bodyPr>
          <a:lstStyle/>
          <a:p>
            <a:r>
              <a:rPr lang="en-US" dirty="0"/>
              <a:t>lol don’t do this to public repo’s</a:t>
            </a:r>
          </a:p>
        </p:txBody>
      </p:sp>
    </p:spTree>
    <p:extLst>
      <p:ext uri="{BB962C8B-B14F-4D97-AF65-F5344CB8AC3E}">
        <p14:creationId xmlns:p14="http://schemas.microsoft.com/office/powerpoint/2010/main" val="1750815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Rebase vs Merge</a:t>
            </a:r>
          </a:p>
        </p:txBody>
      </p:sp>
      <p:pic>
        <p:nvPicPr>
          <p:cNvPr id="4" name="Picture 3"/>
          <p:cNvPicPr/>
          <p:nvPr/>
        </p:nvPicPr>
        <p:blipFill>
          <a:blip r:embed="rId2"/>
          <a:stretch>
            <a:fillRect/>
          </a:stretch>
        </p:blipFill>
        <p:spPr>
          <a:xfrm>
            <a:off x="1190033" y="1690688"/>
            <a:ext cx="4399311" cy="3280474"/>
          </a:xfrm>
          <a:prstGeom prst="rect">
            <a:avLst/>
          </a:prstGeom>
        </p:spPr>
      </p:pic>
      <p:pic>
        <p:nvPicPr>
          <p:cNvPr id="5" name="Picture 4"/>
          <p:cNvPicPr/>
          <p:nvPr/>
        </p:nvPicPr>
        <p:blipFill>
          <a:blip r:embed="rId3"/>
          <a:stretch>
            <a:fillRect/>
          </a:stretch>
        </p:blipFill>
        <p:spPr>
          <a:xfrm>
            <a:off x="6186032" y="572890"/>
            <a:ext cx="3996182" cy="2975116"/>
          </a:xfrm>
          <a:prstGeom prst="rect">
            <a:avLst/>
          </a:prstGeom>
        </p:spPr>
      </p:pic>
      <p:pic>
        <p:nvPicPr>
          <p:cNvPr id="6" name="Picture 5"/>
          <p:cNvPicPr/>
          <p:nvPr/>
        </p:nvPicPr>
        <p:blipFill>
          <a:blip r:embed="rId4"/>
          <a:stretch>
            <a:fillRect/>
          </a:stretch>
        </p:blipFill>
        <p:spPr>
          <a:xfrm>
            <a:off x="6186032" y="3777901"/>
            <a:ext cx="3996182" cy="2810623"/>
          </a:xfrm>
          <a:prstGeom prst="rect">
            <a:avLst/>
          </a:prstGeom>
        </p:spPr>
      </p:pic>
    </p:spTree>
    <p:extLst>
      <p:ext uri="{BB962C8B-B14F-4D97-AF65-F5344CB8AC3E}">
        <p14:creationId xmlns:p14="http://schemas.microsoft.com/office/powerpoint/2010/main" val="338153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view your project history</a:t>
            </a:r>
          </a:p>
        </p:txBody>
      </p:sp>
      <p:sp>
        <p:nvSpPr>
          <p:cNvPr id="3" name="Content Placeholder 2"/>
          <p:cNvSpPr>
            <a:spLocks noGrp="1"/>
          </p:cNvSpPr>
          <p:nvPr>
            <p:ph idx="1"/>
          </p:nvPr>
        </p:nvSpPr>
        <p:spPr>
          <a:xfrm>
            <a:off x="838200" y="1616074"/>
            <a:ext cx="10515600" cy="5146676"/>
          </a:xfrm>
        </p:spPr>
        <p:txBody>
          <a:bodyPr>
            <a:normAutofit lnSpcReduction="10000"/>
          </a:bodyPr>
          <a:lstStyle/>
          <a:p>
            <a:pPr marL="0" indent="0">
              <a:buNone/>
            </a:pPr>
            <a:r>
              <a:rPr lang="en-US" b="1" dirty="0" err="1"/>
              <a:t>git</a:t>
            </a:r>
            <a:r>
              <a:rPr lang="en-US" b="1" dirty="0"/>
              <a:t> log</a:t>
            </a:r>
          </a:p>
          <a:p>
            <a:pPr lvl="1"/>
            <a:r>
              <a:rPr lang="en-US" dirty="0"/>
              <a:t>-n = show n commits</a:t>
            </a:r>
          </a:p>
          <a:p>
            <a:pPr lvl="1"/>
            <a:r>
              <a:rPr lang="en-US" dirty="0"/>
              <a:t>--</a:t>
            </a:r>
            <a:r>
              <a:rPr lang="en-US" dirty="0" err="1"/>
              <a:t>oneline</a:t>
            </a:r>
            <a:r>
              <a:rPr lang="en-US" dirty="0"/>
              <a:t> = condense each commit to one line</a:t>
            </a:r>
          </a:p>
          <a:p>
            <a:pPr lvl="2"/>
            <a:r>
              <a:rPr lang="en-US" dirty="0"/>
              <a:t>you did summarize with 50 char or less right?</a:t>
            </a:r>
          </a:p>
          <a:p>
            <a:pPr lvl="1"/>
            <a:r>
              <a:rPr lang="en-US" dirty="0"/>
              <a:t>-p show complete diff of each commit (most detailed view possible)</a:t>
            </a:r>
          </a:p>
          <a:p>
            <a:pPr lvl="1"/>
            <a:r>
              <a:rPr lang="en-US" dirty="0"/>
              <a:t>--grep=“&lt;pattern&gt;” = search commit messages (-</a:t>
            </a:r>
            <a:r>
              <a:rPr lang="en-US" dirty="0" err="1"/>
              <a:t>i</a:t>
            </a:r>
            <a:r>
              <a:rPr lang="en-US" dirty="0"/>
              <a:t> to ignore case)</a:t>
            </a:r>
          </a:p>
          <a:p>
            <a:pPr lvl="2"/>
            <a:r>
              <a:rPr lang="en-US" dirty="0"/>
              <a:t>You detailed them right?</a:t>
            </a:r>
          </a:p>
          <a:p>
            <a:pPr lvl="1"/>
            <a:r>
              <a:rPr lang="en-US" dirty="0"/>
              <a:t>&lt;since&gt;..&lt;until&gt;</a:t>
            </a:r>
          </a:p>
          <a:p>
            <a:pPr lvl="1"/>
            <a:r>
              <a:rPr lang="en-US" dirty="0"/>
              <a:t>--after=“2014-7-1” or =“yesterday” or “1 week ago”</a:t>
            </a:r>
          </a:p>
          <a:p>
            <a:pPr lvl="1"/>
            <a:r>
              <a:rPr lang="en-US" dirty="0"/>
              <a:t>-- &lt;filename&gt; = for a single file</a:t>
            </a:r>
          </a:p>
          <a:p>
            <a:pPr lvl="1"/>
            <a:r>
              <a:rPr lang="en-US" dirty="0"/>
              <a:t>&lt;</a:t>
            </a:r>
            <a:r>
              <a:rPr lang="en-US" dirty="0" err="1"/>
              <a:t>branchname</a:t>
            </a:r>
            <a:r>
              <a:rPr lang="en-US" dirty="0"/>
              <a:t>&gt; = history of a particular branch</a:t>
            </a:r>
          </a:p>
          <a:p>
            <a:r>
              <a:rPr lang="en-US" dirty="0"/>
              <a:t>The pickax: -S”&lt;string&gt;” or –G”&lt;regex&gt;” = search for a particular line of code</a:t>
            </a:r>
          </a:p>
        </p:txBody>
      </p:sp>
    </p:spTree>
    <p:extLst>
      <p:ext uri="{BB962C8B-B14F-4D97-AF65-F5344CB8AC3E}">
        <p14:creationId xmlns:p14="http://schemas.microsoft.com/office/powerpoint/2010/main" val="2188502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365125"/>
            <a:ext cx="11810999" cy="1325563"/>
          </a:xfrm>
        </p:spPr>
        <p:txBody>
          <a:bodyPr/>
          <a:lstStyle/>
          <a:p>
            <a:r>
              <a:rPr lang="en-US" dirty="0"/>
              <a:t>Looking at progress differences between branches</a:t>
            </a:r>
          </a:p>
        </p:txBody>
      </p:sp>
      <p:sp>
        <p:nvSpPr>
          <p:cNvPr id="3" name="Content Placeholder 2"/>
          <p:cNvSpPr>
            <a:spLocks noGrp="1"/>
          </p:cNvSpPr>
          <p:nvPr>
            <p:ph idx="1"/>
          </p:nvPr>
        </p:nvSpPr>
        <p:spPr>
          <a:xfrm>
            <a:off x="838200" y="1825625"/>
            <a:ext cx="6296025" cy="4351338"/>
          </a:xfrm>
        </p:spPr>
        <p:txBody>
          <a:bodyPr/>
          <a:lstStyle/>
          <a:p>
            <a:pPr marL="0" indent="0">
              <a:buNone/>
            </a:pPr>
            <a:r>
              <a:rPr lang="en-US" b="1" dirty="0" err="1"/>
              <a:t>git</a:t>
            </a:r>
            <a:r>
              <a:rPr lang="en-US" b="1" dirty="0"/>
              <a:t> log </a:t>
            </a:r>
            <a:r>
              <a:rPr lang="en-US" b="1" dirty="0" err="1"/>
              <a:t>master..feature</a:t>
            </a:r>
            <a:endParaRPr lang="en-US" b="1" dirty="0"/>
          </a:p>
          <a:p>
            <a:pPr marL="0" indent="0">
              <a:buNone/>
            </a:pPr>
            <a:r>
              <a:rPr lang="en-US" dirty="0"/>
              <a:t>	How far feature has progressed</a:t>
            </a:r>
          </a:p>
          <a:p>
            <a:pPr marL="0" indent="0">
              <a:buNone/>
            </a:pPr>
            <a:endParaRPr lang="en-US" dirty="0"/>
          </a:p>
          <a:p>
            <a:pPr marL="0" indent="0">
              <a:buNone/>
            </a:pPr>
            <a:r>
              <a:rPr lang="en-US" b="1" dirty="0" err="1"/>
              <a:t>git</a:t>
            </a:r>
            <a:r>
              <a:rPr lang="en-US" b="1" dirty="0"/>
              <a:t> log </a:t>
            </a:r>
            <a:r>
              <a:rPr lang="en-US" b="1" dirty="0" err="1"/>
              <a:t>feature..master</a:t>
            </a:r>
            <a:endParaRPr lang="en-US" b="1" dirty="0"/>
          </a:p>
          <a:p>
            <a:pPr marL="0" indent="0">
              <a:buNone/>
            </a:pPr>
            <a:r>
              <a:rPr lang="en-US" dirty="0"/>
              <a:t>	How the master has changed</a:t>
            </a:r>
          </a:p>
          <a:p>
            <a:pPr marL="0" indent="0">
              <a:buNone/>
            </a:pPr>
            <a:r>
              <a:rPr lang="en-US" dirty="0"/>
              <a:t>	since the feature began</a:t>
            </a:r>
          </a:p>
        </p:txBody>
      </p:sp>
      <p:pic>
        <p:nvPicPr>
          <p:cNvPr id="4" name="Picture 3"/>
          <p:cNvPicPr/>
          <p:nvPr/>
        </p:nvPicPr>
        <p:blipFill>
          <a:blip r:embed="rId2"/>
          <a:stretch>
            <a:fillRect/>
          </a:stretch>
        </p:blipFill>
        <p:spPr>
          <a:xfrm>
            <a:off x="6610667" y="1740681"/>
            <a:ext cx="4943158" cy="4436282"/>
          </a:xfrm>
          <a:prstGeom prst="rect">
            <a:avLst/>
          </a:prstGeom>
        </p:spPr>
      </p:pic>
      <p:sp>
        <p:nvSpPr>
          <p:cNvPr id="5" name="TextBox 4"/>
          <p:cNvSpPr txBox="1"/>
          <p:nvPr/>
        </p:nvSpPr>
        <p:spPr>
          <a:xfrm>
            <a:off x="438150" y="6042290"/>
            <a:ext cx="7437229" cy="369332"/>
          </a:xfrm>
          <a:prstGeom prst="rect">
            <a:avLst/>
          </a:prstGeom>
          <a:noFill/>
        </p:spPr>
        <p:txBody>
          <a:bodyPr wrap="none" rtlCol="0">
            <a:spAutoFit/>
          </a:bodyPr>
          <a:lstStyle/>
          <a:p>
            <a:r>
              <a:rPr lang="en-US" dirty="0"/>
              <a:t>For complex histories, there are a ton of visualization tools (</a:t>
            </a:r>
            <a:r>
              <a:rPr lang="en-US" dirty="0" err="1"/>
              <a:t>gitk</a:t>
            </a:r>
            <a:r>
              <a:rPr lang="en-US" dirty="0"/>
              <a:t> or </a:t>
            </a:r>
            <a:r>
              <a:rPr lang="en-US" dirty="0" err="1"/>
              <a:t>sourcetree</a:t>
            </a:r>
            <a:r>
              <a:rPr lang="en-US" dirty="0"/>
              <a:t>)</a:t>
            </a:r>
          </a:p>
        </p:txBody>
      </p:sp>
    </p:spTree>
    <p:extLst>
      <p:ext uri="{BB962C8B-B14F-4D97-AF65-F5344CB8AC3E}">
        <p14:creationId xmlns:p14="http://schemas.microsoft.com/office/powerpoint/2010/main" val="1499546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65125"/>
            <a:ext cx="10515600" cy="1325563"/>
          </a:xfrm>
        </p:spPr>
        <p:txBody>
          <a:bodyPr/>
          <a:lstStyle/>
          <a:p>
            <a:r>
              <a:rPr lang="en-US" dirty="0"/>
              <a:t>Comparing snapshots/files/branches</a:t>
            </a:r>
          </a:p>
        </p:txBody>
      </p:sp>
      <p:sp>
        <p:nvSpPr>
          <p:cNvPr id="3" name="Content Placeholder 2"/>
          <p:cNvSpPr>
            <a:spLocks noGrp="1"/>
          </p:cNvSpPr>
          <p:nvPr>
            <p:ph idx="1"/>
          </p:nvPr>
        </p:nvSpPr>
        <p:spPr/>
        <p:txBody>
          <a:bodyPr>
            <a:normAutofit lnSpcReduction="10000"/>
          </a:bodyPr>
          <a:lstStyle/>
          <a:p>
            <a:pPr marL="0" indent="0">
              <a:buNone/>
            </a:pPr>
            <a:r>
              <a:rPr lang="en-US" b="1" dirty="0" err="1"/>
              <a:t>git</a:t>
            </a:r>
            <a:r>
              <a:rPr lang="en-US" b="1" dirty="0"/>
              <a:t> diff</a:t>
            </a:r>
          </a:p>
          <a:p>
            <a:pPr marL="0" indent="0">
              <a:buNone/>
            </a:pPr>
            <a:r>
              <a:rPr lang="en-US" dirty="0"/>
              <a:t>Compare 2 things:</a:t>
            </a:r>
          </a:p>
          <a:p>
            <a:pPr lvl="1"/>
            <a:r>
              <a:rPr lang="en-US" dirty="0"/>
              <a:t>Default: any uncommitted changes since last commit</a:t>
            </a:r>
          </a:p>
          <a:p>
            <a:pPr lvl="1"/>
            <a:r>
              <a:rPr lang="en-US" dirty="0"/>
              <a:t>2 </a:t>
            </a:r>
            <a:r>
              <a:rPr lang="en-US" dirty="0" err="1"/>
              <a:t>branchs</a:t>
            </a:r>
            <a:r>
              <a:rPr lang="en-US" dirty="0"/>
              <a:t>: </a:t>
            </a:r>
            <a:r>
              <a:rPr lang="en-US" dirty="0" err="1"/>
              <a:t>git</a:t>
            </a:r>
            <a:r>
              <a:rPr lang="en-US" dirty="0"/>
              <a:t> diff branch1..branch2</a:t>
            </a:r>
          </a:p>
          <a:p>
            <a:pPr lvl="1"/>
            <a:r>
              <a:rPr lang="en-US" dirty="0"/>
              <a:t>2 Files between branches: </a:t>
            </a:r>
            <a:r>
              <a:rPr lang="en-US" dirty="0" err="1"/>
              <a:t>git</a:t>
            </a:r>
            <a:r>
              <a:rPr lang="en-US" dirty="0"/>
              <a:t> diff branch1 branch2 ./filename.txt</a:t>
            </a:r>
          </a:p>
          <a:p>
            <a:pPr lvl="1"/>
            <a:r>
              <a:rPr lang="en-US" dirty="0"/>
              <a:t>Working directory against index: </a:t>
            </a:r>
            <a:r>
              <a:rPr lang="en-US" dirty="0" err="1"/>
              <a:t>git</a:t>
            </a:r>
            <a:r>
              <a:rPr lang="en-US" dirty="0"/>
              <a:t> diff ./path/to/file</a:t>
            </a:r>
          </a:p>
          <a:p>
            <a:pPr lvl="1"/>
            <a:r>
              <a:rPr lang="en-US" dirty="0"/>
              <a:t>2 refs</a:t>
            </a:r>
          </a:p>
          <a:p>
            <a:pPr lvl="2"/>
            <a:r>
              <a:rPr lang="en-US" dirty="0"/>
              <a:t>Default is to compare against HEAD</a:t>
            </a:r>
          </a:p>
          <a:p>
            <a:pPr lvl="2"/>
            <a:r>
              <a:rPr lang="en-US" dirty="0"/>
              <a:t>Get refs to compare against using </a:t>
            </a:r>
            <a:r>
              <a:rPr lang="en-US" dirty="0" err="1"/>
              <a:t>git</a:t>
            </a:r>
            <a:r>
              <a:rPr lang="en-US" dirty="0"/>
              <a:t> log</a:t>
            </a:r>
          </a:p>
          <a:p>
            <a:r>
              <a:rPr lang="en-US" dirty="0"/>
              <a:t>Often you want to preview changes before merging: </a:t>
            </a:r>
            <a:r>
              <a:rPr lang="en-US" dirty="0" err="1"/>
              <a:t>git</a:t>
            </a:r>
            <a:r>
              <a:rPr lang="en-US" dirty="0"/>
              <a:t> diff &lt;</a:t>
            </a:r>
            <a:r>
              <a:rPr lang="en-US" dirty="0" err="1"/>
              <a:t>source_branch</a:t>
            </a:r>
            <a:r>
              <a:rPr lang="en-US" dirty="0"/>
              <a:t>&gt; &lt;</a:t>
            </a:r>
            <a:r>
              <a:rPr lang="en-US" dirty="0" err="1"/>
              <a:t>target_branch</a:t>
            </a:r>
            <a:r>
              <a:rPr lang="en-US" dirty="0"/>
              <a:t>&gt;</a:t>
            </a:r>
          </a:p>
        </p:txBody>
      </p:sp>
    </p:spTree>
    <p:extLst>
      <p:ext uri="{BB962C8B-B14F-4D97-AF65-F5344CB8AC3E}">
        <p14:creationId xmlns:p14="http://schemas.microsoft.com/office/powerpoint/2010/main" val="133498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 my project has really devolved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30" y="1462286"/>
            <a:ext cx="5386716" cy="5358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31" y="1462286"/>
            <a:ext cx="6221139" cy="1701697"/>
          </a:xfrm>
          <a:prstGeom prst="rect">
            <a:avLst/>
          </a:prstGeom>
        </p:spPr>
      </p:pic>
    </p:spTree>
    <p:extLst>
      <p:ext uri="{BB962C8B-B14F-4D97-AF65-F5344CB8AC3E}">
        <p14:creationId xmlns:p14="http://schemas.microsoft.com/office/powerpoint/2010/main" val="3416096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did it all go so wrong?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72" y="1411845"/>
            <a:ext cx="8840626" cy="5194846"/>
          </a:xfrm>
          <a:prstGeom prst="rect">
            <a:avLst/>
          </a:prstGeom>
        </p:spPr>
      </p:pic>
      <p:sp>
        <p:nvSpPr>
          <p:cNvPr id="7" name="TextBox 6"/>
          <p:cNvSpPr txBox="1"/>
          <p:nvPr/>
        </p:nvSpPr>
        <p:spPr>
          <a:xfrm>
            <a:off x="9164098" y="1537079"/>
            <a:ext cx="2723776" cy="923330"/>
          </a:xfrm>
          <a:prstGeom prst="rect">
            <a:avLst/>
          </a:prstGeom>
          <a:noFill/>
        </p:spPr>
        <p:txBody>
          <a:bodyPr wrap="square" rtlCol="0">
            <a:spAutoFit/>
          </a:bodyPr>
          <a:lstStyle/>
          <a:p>
            <a:r>
              <a:rPr lang="en-US" dirty="0"/>
              <a:t>Oh yeah, I added the ability for my users to crash, literally.</a:t>
            </a:r>
          </a:p>
        </p:txBody>
      </p:sp>
      <p:sp>
        <p:nvSpPr>
          <p:cNvPr id="8" name="TextBox 7"/>
          <p:cNvSpPr txBox="1"/>
          <p:nvPr/>
        </p:nvSpPr>
        <p:spPr>
          <a:xfrm>
            <a:off x="9098831" y="4422786"/>
            <a:ext cx="3093169" cy="1477328"/>
          </a:xfrm>
          <a:prstGeom prst="rect">
            <a:avLst/>
          </a:prstGeom>
          <a:noFill/>
        </p:spPr>
        <p:txBody>
          <a:bodyPr wrap="square" rtlCol="0">
            <a:spAutoFit/>
          </a:bodyPr>
          <a:lstStyle/>
          <a:p>
            <a:r>
              <a:rPr lang="en-US" dirty="0" err="1"/>
              <a:t>Ohhhh</a:t>
            </a:r>
            <a:r>
              <a:rPr lang="en-US" dirty="0"/>
              <a:t>, I laughed at them too. Oops.</a:t>
            </a:r>
          </a:p>
          <a:p>
            <a:endParaRPr lang="en-US" dirty="0"/>
          </a:p>
          <a:p>
            <a:endParaRPr lang="en-US" dirty="0"/>
          </a:p>
          <a:p>
            <a:r>
              <a:rPr lang="en-US" dirty="0"/>
              <a:t>Okay, this is bad.</a:t>
            </a:r>
          </a:p>
        </p:txBody>
      </p:sp>
    </p:spTree>
    <p:extLst>
      <p:ext uri="{BB962C8B-B14F-4D97-AF65-F5344CB8AC3E}">
        <p14:creationId xmlns:p14="http://schemas.microsoft.com/office/powerpoint/2010/main" val="59736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like fixing code it’s… OH MY GOD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430" y="1616432"/>
            <a:ext cx="5113648" cy="46511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30" y="4232324"/>
            <a:ext cx="2789603" cy="20352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437" y="1286204"/>
            <a:ext cx="4873412" cy="5311600"/>
          </a:xfrm>
          <a:prstGeom prst="rect">
            <a:avLst/>
          </a:prstGeom>
        </p:spPr>
      </p:pic>
      <p:cxnSp>
        <p:nvCxnSpPr>
          <p:cNvPr id="8" name="Straight Arrow Connector 7"/>
          <p:cNvCxnSpPr/>
          <p:nvPr/>
        </p:nvCxnSpPr>
        <p:spPr>
          <a:xfrm flipV="1">
            <a:off x="8423380" y="1027906"/>
            <a:ext cx="1132403" cy="425445"/>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89007" y="775121"/>
            <a:ext cx="852669" cy="369332"/>
          </a:xfrm>
          <a:prstGeom prst="rect">
            <a:avLst/>
          </a:prstGeom>
          <a:noFill/>
        </p:spPr>
        <p:txBody>
          <a:bodyPr wrap="none" rtlCol="0">
            <a:spAutoFit/>
          </a:bodyPr>
          <a:lstStyle/>
          <a:p>
            <a:r>
              <a:rPr lang="en-US" dirty="0"/>
              <a:t>1 week</a:t>
            </a:r>
          </a:p>
        </p:txBody>
      </p:sp>
    </p:spTree>
    <p:extLst>
      <p:ext uri="{BB962C8B-B14F-4D97-AF65-F5344CB8AC3E}">
        <p14:creationId xmlns:p14="http://schemas.microsoft.com/office/powerpoint/2010/main" val="3660530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traveling in </a:t>
            </a:r>
            <a:r>
              <a:rPr lang="en-US" dirty="0" err="1"/>
              <a:t>git</a:t>
            </a:r>
            <a:endParaRPr lang="en-US" dirty="0"/>
          </a:p>
        </p:txBody>
      </p:sp>
      <p:sp>
        <p:nvSpPr>
          <p:cNvPr id="3" name="Content Placeholder 2"/>
          <p:cNvSpPr>
            <a:spLocks noGrp="1"/>
          </p:cNvSpPr>
          <p:nvPr>
            <p:ph idx="1"/>
          </p:nvPr>
        </p:nvSpPr>
        <p:spPr>
          <a:xfrm>
            <a:off x="838199" y="1825625"/>
            <a:ext cx="11006611" cy="4351338"/>
          </a:xfrm>
        </p:spPr>
        <p:txBody>
          <a:bodyPr>
            <a:normAutofit fontScale="85000" lnSpcReduction="20000"/>
          </a:bodyPr>
          <a:lstStyle/>
          <a:p>
            <a:r>
              <a:rPr lang="en-US" dirty="0"/>
              <a:t>Technically there’s no such thing as an ‘undo’ in </a:t>
            </a:r>
            <a:r>
              <a:rPr lang="en-US" dirty="0" err="1"/>
              <a:t>git</a:t>
            </a:r>
            <a:r>
              <a:rPr lang="en-US" dirty="0"/>
              <a:t>.</a:t>
            </a:r>
          </a:p>
          <a:p>
            <a:r>
              <a:rPr lang="en-US" dirty="0"/>
              <a:t>Every action is a snapshot of a point in time, even undoing a change</a:t>
            </a:r>
          </a:p>
          <a:p>
            <a:r>
              <a:rPr lang="en-US" dirty="0"/>
              <a:t>Simple time travel</a:t>
            </a:r>
          </a:p>
          <a:p>
            <a:pPr marL="457200" lvl="1" indent="0">
              <a:buNone/>
            </a:pPr>
            <a:r>
              <a:rPr lang="en-US" dirty="0"/>
              <a:t>a) Look at an old version</a:t>
            </a:r>
          </a:p>
          <a:p>
            <a:pPr marL="1371600" lvl="2" indent="-457200">
              <a:buFont typeface="+mj-lt"/>
              <a:buAutoNum type="arabicPeriod"/>
            </a:pPr>
            <a:r>
              <a:rPr lang="en-US" dirty="0" err="1"/>
              <a:t>git</a:t>
            </a:r>
            <a:r>
              <a:rPr lang="en-US" dirty="0"/>
              <a:t> log to get SHA1</a:t>
            </a:r>
          </a:p>
          <a:p>
            <a:pPr marL="1371600" lvl="2" indent="-457200">
              <a:buFont typeface="+mj-lt"/>
              <a:buAutoNum type="arabicPeriod"/>
            </a:pPr>
            <a:r>
              <a:rPr lang="en-US" dirty="0" err="1"/>
              <a:t>git</a:t>
            </a:r>
            <a:r>
              <a:rPr lang="en-US" dirty="0"/>
              <a:t> checkout SHA1 (detached HEAD)</a:t>
            </a:r>
          </a:p>
          <a:p>
            <a:pPr marL="1371600" lvl="2" indent="-457200">
              <a:buFont typeface="+mj-lt"/>
              <a:buAutoNum type="arabicPeriod"/>
            </a:pPr>
            <a:r>
              <a:rPr lang="en-US" dirty="0"/>
              <a:t>Look around</a:t>
            </a:r>
          </a:p>
          <a:p>
            <a:pPr marL="1371600" lvl="2" indent="-457200">
              <a:buFont typeface="+mj-lt"/>
              <a:buAutoNum type="arabicPeriod"/>
            </a:pPr>
            <a:r>
              <a:rPr lang="en-US" dirty="0" err="1"/>
              <a:t>git</a:t>
            </a:r>
            <a:r>
              <a:rPr lang="en-US" dirty="0"/>
              <a:t> checkout master (or whatever branch you were on to go back)</a:t>
            </a:r>
          </a:p>
          <a:p>
            <a:pPr marL="457200" lvl="1" indent="0">
              <a:buNone/>
            </a:pPr>
            <a:r>
              <a:rPr lang="en-US" dirty="0"/>
              <a:t>b) Amend a commit</a:t>
            </a:r>
          </a:p>
          <a:p>
            <a:pPr lvl="2"/>
            <a:r>
              <a:rPr lang="en-US" dirty="0"/>
              <a:t>You forgot to add a file or want to change the last commit message</a:t>
            </a:r>
          </a:p>
          <a:p>
            <a:pPr lvl="2"/>
            <a:r>
              <a:rPr lang="en-US" b="1" dirty="0" err="1"/>
              <a:t>git</a:t>
            </a:r>
            <a:r>
              <a:rPr lang="en-US" b="1" dirty="0"/>
              <a:t> commit –amend</a:t>
            </a:r>
          </a:p>
          <a:p>
            <a:pPr marL="457200" lvl="1" indent="0">
              <a:buNone/>
            </a:pPr>
            <a:r>
              <a:rPr lang="en-US" dirty="0"/>
              <a:t>c) Revert a file you changed poorly</a:t>
            </a:r>
          </a:p>
          <a:p>
            <a:pPr lvl="2"/>
            <a:r>
              <a:rPr lang="en-US" b="1" dirty="0" err="1"/>
              <a:t>git</a:t>
            </a:r>
            <a:r>
              <a:rPr lang="en-US" b="1" dirty="0"/>
              <a:t> checkout &lt;</a:t>
            </a:r>
            <a:r>
              <a:rPr lang="en-US" b="1" dirty="0" err="1"/>
              <a:t>commit_version</a:t>
            </a:r>
            <a:r>
              <a:rPr lang="en-US" b="1" dirty="0"/>
              <a:t>&gt; -- &lt;filename&gt;</a:t>
            </a:r>
          </a:p>
          <a:p>
            <a:pPr lvl="3"/>
            <a:r>
              <a:rPr lang="en-US" dirty="0"/>
              <a:t>-- tells </a:t>
            </a:r>
            <a:r>
              <a:rPr lang="en-US" dirty="0" err="1"/>
              <a:t>git</a:t>
            </a:r>
            <a:r>
              <a:rPr lang="en-US" dirty="0"/>
              <a:t> it’s a file not a branch, unnecessary if no branch with that name</a:t>
            </a:r>
          </a:p>
          <a:p>
            <a:pPr lvl="2"/>
            <a:r>
              <a:rPr lang="en-US" dirty="0"/>
              <a:t>Only changed in working </a:t>
            </a:r>
            <a:r>
              <a:rPr lang="en-US" dirty="0" err="1"/>
              <a:t>dir</a:t>
            </a:r>
            <a:r>
              <a:rPr lang="en-US" dirty="0"/>
              <a:t>: followed by </a:t>
            </a:r>
            <a:r>
              <a:rPr lang="en-US" dirty="0" err="1"/>
              <a:t>git</a:t>
            </a:r>
            <a:r>
              <a:rPr lang="en-US" dirty="0"/>
              <a:t> add &lt;filename&gt;; </a:t>
            </a:r>
            <a:r>
              <a:rPr lang="en-US" dirty="0" err="1"/>
              <a:t>git</a:t>
            </a:r>
            <a:r>
              <a:rPr lang="en-US" dirty="0"/>
              <a:t> commit to keep changes</a:t>
            </a:r>
          </a:p>
        </p:txBody>
      </p:sp>
      <p:pic>
        <p:nvPicPr>
          <p:cNvPr id="4" name="Picture 3"/>
          <p:cNvPicPr/>
          <p:nvPr/>
        </p:nvPicPr>
        <p:blipFill>
          <a:blip r:embed="rId2"/>
          <a:stretch>
            <a:fillRect/>
          </a:stretch>
        </p:blipFill>
        <p:spPr>
          <a:xfrm>
            <a:off x="8217489" y="2830223"/>
            <a:ext cx="3768317" cy="882027"/>
          </a:xfrm>
          <a:prstGeom prst="rect">
            <a:avLst/>
          </a:prstGeom>
        </p:spPr>
      </p:pic>
      <p:pic>
        <p:nvPicPr>
          <p:cNvPr id="5" name="Picture 4"/>
          <p:cNvPicPr/>
          <p:nvPr/>
        </p:nvPicPr>
        <p:blipFill>
          <a:blip r:embed="rId3"/>
          <a:stretch>
            <a:fillRect/>
          </a:stretch>
        </p:blipFill>
        <p:spPr>
          <a:xfrm>
            <a:off x="8267412" y="3831928"/>
            <a:ext cx="3718396" cy="1200300"/>
          </a:xfrm>
          <a:prstGeom prst="rect">
            <a:avLst/>
          </a:prstGeom>
        </p:spPr>
      </p:pic>
      <p:sp>
        <p:nvSpPr>
          <p:cNvPr id="6" name="TextBox 5"/>
          <p:cNvSpPr txBox="1"/>
          <p:nvPr/>
        </p:nvSpPr>
        <p:spPr>
          <a:xfrm>
            <a:off x="9340926" y="3527584"/>
            <a:ext cx="1521442" cy="369332"/>
          </a:xfrm>
          <a:prstGeom prst="rect">
            <a:avLst/>
          </a:prstGeom>
          <a:noFill/>
        </p:spPr>
        <p:txBody>
          <a:bodyPr wrap="none" rtlCol="0">
            <a:spAutoFit/>
          </a:bodyPr>
          <a:lstStyle/>
          <a:p>
            <a:r>
              <a:rPr lang="en-US" b="1" dirty="0" err="1"/>
              <a:t>git</a:t>
            </a:r>
            <a:r>
              <a:rPr lang="en-US" b="1" dirty="0"/>
              <a:t> checkout b</a:t>
            </a:r>
          </a:p>
        </p:txBody>
      </p:sp>
    </p:spTree>
    <p:extLst>
      <p:ext uri="{BB962C8B-B14F-4D97-AF65-F5344CB8AC3E}">
        <p14:creationId xmlns:p14="http://schemas.microsoft.com/office/powerpoint/2010/main" val="1968117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Undoing commits in </a:t>
            </a:r>
            <a:r>
              <a:rPr lang="en-US" dirty="0" err="1"/>
              <a:t>git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The bad way: </a:t>
            </a:r>
          </a:p>
          <a:p>
            <a:pPr marL="514350" indent="-514350">
              <a:buAutoNum type="arabicPeriod"/>
            </a:pPr>
            <a:r>
              <a:rPr lang="en-US" dirty="0" err="1"/>
              <a:t>git</a:t>
            </a:r>
            <a:r>
              <a:rPr lang="en-US" dirty="0"/>
              <a:t> checkout a previous version</a:t>
            </a:r>
          </a:p>
          <a:p>
            <a:pPr marL="514350" indent="-514350">
              <a:buAutoNum type="arabicPeriod"/>
            </a:pPr>
            <a:r>
              <a:rPr lang="en-US" dirty="0" err="1"/>
              <a:t>Git</a:t>
            </a:r>
            <a:r>
              <a:rPr lang="en-US" dirty="0"/>
              <a:t> checkout –b </a:t>
            </a:r>
            <a:r>
              <a:rPr lang="en-US" dirty="0" err="1"/>
              <a:t>new_branch</a:t>
            </a:r>
            <a:r>
              <a:rPr lang="en-US" dirty="0"/>
              <a:t> to move the detached HEAD to a new branch.</a:t>
            </a:r>
          </a:p>
          <a:p>
            <a:pPr marL="514350" indent="-514350">
              <a:buAutoNum type="arabicPeriod"/>
            </a:pPr>
            <a:r>
              <a:rPr lang="en-US" dirty="0"/>
              <a:t>Go ahead and do your thing and merge it back to master</a:t>
            </a:r>
          </a:p>
          <a:p>
            <a:pPr marL="514350" indent="-514350">
              <a:buAutoNum type="arabicPeriod"/>
            </a:pPr>
            <a:endParaRPr lang="en-US" dirty="0"/>
          </a:p>
          <a:p>
            <a:pPr marL="0" indent="0">
              <a:buNone/>
            </a:pPr>
            <a:r>
              <a:rPr lang="en-US" dirty="0"/>
              <a:t>The good way:</a:t>
            </a:r>
          </a:p>
          <a:p>
            <a:pPr marL="514350" indent="-514350">
              <a:buFont typeface="+mj-lt"/>
              <a:buAutoNum type="alphaLcParenR"/>
            </a:pPr>
            <a:r>
              <a:rPr lang="en-US" dirty="0"/>
              <a:t>git revert (public)</a:t>
            </a:r>
          </a:p>
          <a:p>
            <a:pPr marL="514350" indent="-514350">
              <a:buFont typeface="+mj-lt"/>
              <a:buAutoNum type="alphaLcParenR"/>
            </a:pPr>
            <a:r>
              <a:rPr lang="en-US" dirty="0"/>
              <a:t>git reset (private)</a:t>
            </a:r>
          </a:p>
          <a:p>
            <a:pPr marL="0" indent="0">
              <a:buNone/>
            </a:pPr>
            <a:endParaRPr lang="en-US" dirty="0"/>
          </a:p>
        </p:txBody>
      </p:sp>
    </p:spTree>
    <p:extLst>
      <p:ext uri="{BB962C8B-B14F-4D97-AF65-F5344CB8AC3E}">
        <p14:creationId xmlns:p14="http://schemas.microsoft.com/office/powerpoint/2010/main" val="255131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Undoing </a:t>
            </a:r>
            <a:r>
              <a:rPr lang="en-US" b="1" dirty="0"/>
              <a:t>public</a:t>
            </a:r>
            <a:r>
              <a:rPr lang="en-US" dirty="0"/>
              <a:t> commits</a:t>
            </a:r>
          </a:p>
        </p:txBody>
      </p:sp>
      <p:sp>
        <p:nvSpPr>
          <p:cNvPr id="3" name="Content Placeholder 2"/>
          <p:cNvSpPr>
            <a:spLocks noGrp="1"/>
          </p:cNvSpPr>
          <p:nvPr>
            <p:ph idx="1"/>
          </p:nvPr>
        </p:nvSpPr>
        <p:spPr>
          <a:xfrm>
            <a:off x="838200" y="1825625"/>
            <a:ext cx="10515600" cy="2461760"/>
          </a:xfrm>
        </p:spPr>
        <p:txBody>
          <a:bodyPr>
            <a:normAutofit fontScale="92500" lnSpcReduction="10000"/>
          </a:bodyPr>
          <a:lstStyle/>
          <a:p>
            <a:pPr marL="0" indent="0">
              <a:buNone/>
            </a:pPr>
            <a:r>
              <a:rPr lang="en-US" b="1" dirty="0" err="1"/>
              <a:t>git</a:t>
            </a:r>
            <a:r>
              <a:rPr lang="en-US" b="1" dirty="0"/>
              <a:t> revert &lt;commit&gt;</a:t>
            </a:r>
          </a:p>
          <a:p>
            <a:pPr lvl="1"/>
            <a:r>
              <a:rPr lang="en-US" dirty="0" err="1"/>
              <a:t>git</a:t>
            </a:r>
            <a:r>
              <a:rPr lang="en-US" dirty="0"/>
              <a:t> revert HEAD = creates new commit that is exact inverse of the last commit</a:t>
            </a:r>
          </a:p>
          <a:p>
            <a:pPr lvl="1"/>
            <a:r>
              <a:rPr lang="en-US" dirty="0"/>
              <a:t>preserves history</a:t>
            </a:r>
          </a:p>
          <a:p>
            <a:pPr lvl="1"/>
            <a:r>
              <a:rPr lang="en-US" dirty="0"/>
              <a:t>No file level functionality (only works on commits)</a:t>
            </a:r>
          </a:p>
          <a:p>
            <a:pPr lvl="1"/>
            <a:r>
              <a:rPr lang="en-US" dirty="0"/>
              <a:t>Only reverts changes in specified commit (not all in between)</a:t>
            </a:r>
          </a:p>
          <a:p>
            <a:pPr lvl="2"/>
            <a:r>
              <a:rPr lang="en-US" dirty="0"/>
              <a:t>Specify range with commit1..commit2</a:t>
            </a:r>
          </a:p>
          <a:p>
            <a:pPr lvl="1"/>
            <a:r>
              <a:rPr lang="en-US" dirty="0"/>
              <a:t>-n just add changes to staging index and working </a:t>
            </a:r>
            <a:r>
              <a:rPr lang="en-US" dirty="0" err="1"/>
              <a:t>dir</a:t>
            </a:r>
            <a:r>
              <a:rPr lang="en-US" dirty="0"/>
              <a:t>, don’t commit yet</a:t>
            </a:r>
          </a:p>
          <a:p>
            <a:pPr marL="0" indent="0">
              <a:buNone/>
            </a:pPr>
            <a:endParaRPr lang="en-US" dirty="0"/>
          </a:p>
        </p:txBody>
      </p:sp>
      <p:pic>
        <p:nvPicPr>
          <p:cNvPr id="6" name="Picture 5"/>
          <p:cNvPicPr/>
          <p:nvPr/>
        </p:nvPicPr>
        <p:blipFill>
          <a:blip r:embed="rId2"/>
          <a:stretch>
            <a:fillRect/>
          </a:stretch>
        </p:blipFill>
        <p:spPr>
          <a:xfrm>
            <a:off x="1981894" y="4209744"/>
            <a:ext cx="2456882" cy="2543117"/>
          </a:xfrm>
          <a:prstGeom prst="rect">
            <a:avLst/>
          </a:prstGeom>
        </p:spPr>
      </p:pic>
      <p:pic>
        <p:nvPicPr>
          <p:cNvPr id="7" name="Picture 6"/>
          <p:cNvPicPr/>
          <p:nvPr/>
        </p:nvPicPr>
        <p:blipFill>
          <a:blip r:embed="rId3"/>
          <a:stretch>
            <a:fillRect/>
          </a:stretch>
        </p:blipFill>
        <p:spPr>
          <a:xfrm>
            <a:off x="7508981" y="4619367"/>
            <a:ext cx="3148729" cy="2144522"/>
          </a:xfrm>
          <a:prstGeom prst="rect">
            <a:avLst/>
          </a:prstGeom>
        </p:spPr>
      </p:pic>
      <p:sp>
        <p:nvSpPr>
          <p:cNvPr id="8" name="Rectangle 7"/>
          <p:cNvSpPr/>
          <p:nvPr/>
        </p:nvSpPr>
        <p:spPr>
          <a:xfrm>
            <a:off x="4541721" y="5065803"/>
            <a:ext cx="3013685" cy="830997"/>
          </a:xfrm>
          <a:prstGeom prst="rect">
            <a:avLst/>
          </a:prstGeom>
        </p:spPr>
        <p:txBody>
          <a:bodyPr wrap="square">
            <a:spAutoFit/>
          </a:bodyPr>
          <a:lstStyle/>
          <a:p>
            <a:pPr lvl="0"/>
            <a:r>
              <a:rPr lang="en-US" sz="2400" b="1" dirty="0"/>
              <a:t>1. </a:t>
            </a:r>
            <a:r>
              <a:rPr lang="en-US" sz="2400" b="1" dirty="0" err="1"/>
              <a:t>git</a:t>
            </a:r>
            <a:r>
              <a:rPr lang="en-US" sz="2400" b="1" dirty="0"/>
              <a:t> checkout hotfix</a:t>
            </a:r>
          </a:p>
          <a:p>
            <a:pPr lvl="0"/>
            <a:r>
              <a:rPr lang="en-US" sz="2400" b="1" dirty="0"/>
              <a:t>2. </a:t>
            </a:r>
            <a:r>
              <a:rPr lang="en-US" sz="2400" b="1" dirty="0" err="1"/>
              <a:t>git</a:t>
            </a:r>
            <a:r>
              <a:rPr lang="en-US" sz="2400" b="1" dirty="0"/>
              <a:t> revert HEAD~2</a:t>
            </a:r>
          </a:p>
        </p:txBody>
      </p:sp>
    </p:spTree>
    <p:extLst>
      <p:ext uri="{BB962C8B-B14F-4D97-AF65-F5344CB8AC3E}">
        <p14:creationId xmlns:p14="http://schemas.microsoft.com/office/powerpoint/2010/main" val="396753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Checkout vs Revert</a:t>
            </a:r>
          </a:p>
        </p:txBody>
      </p:sp>
      <p:graphicFrame>
        <p:nvGraphicFramePr>
          <p:cNvPr id="4" name="Table 3"/>
          <p:cNvGraphicFramePr>
            <a:graphicFrameLocks noGrp="1"/>
          </p:cNvGraphicFramePr>
          <p:nvPr>
            <p:extLst>
              <p:ext uri="{D42A27DB-BD31-4B8C-83A1-F6EECF244321}">
                <p14:modId xmlns:p14="http://schemas.microsoft.com/office/powerpoint/2010/main" val="3784138187"/>
              </p:ext>
            </p:extLst>
          </p:nvPr>
        </p:nvGraphicFramePr>
        <p:xfrm>
          <a:off x="886813" y="2445520"/>
          <a:ext cx="10418374" cy="1981200"/>
        </p:xfrm>
        <a:graphic>
          <a:graphicData uri="http://schemas.openxmlformats.org/drawingml/2006/table">
            <a:tbl>
              <a:tblPr firstRow="1" bandRow="1">
                <a:tableStyleId>{5C22544A-7EE6-4342-B048-85BDC9FD1C3A}</a:tableStyleId>
              </a:tblPr>
              <a:tblGrid>
                <a:gridCol w="1925273">
                  <a:extLst>
                    <a:ext uri="{9D8B030D-6E8A-4147-A177-3AD203B41FA5}">
                      <a16:colId xmlns:a16="http://schemas.microsoft.com/office/drawing/2014/main" val="20000"/>
                    </a:ext>
                  </a:extLst>
                </a:gridCol>
                <a:gridCol w="4768889">
                  <a:extLst>
                    <a:ext uri="{9D8B030D-6E8A-4147-A177-3AD203B41FA5}">
                      <a16:colId xmlns:a16="http://schemas.microsoft.com/office/drawing/2014/main" val="20001"/>
                    </a:ext>
                  </a:extLst>
                </a:gridCol>
                <a:gridCol w="3724212">
                  <a:extLst>
                    <a:ext uri="{9D8B030D-6E8A-4147-A177-3AD203B41FA5}">
                      <a16:colId xmlns:a16="http://schemas.microsoft.com/office/drawing/2014/main" val="20002"/>
                    </a:ext>
                  </a:extLst>
                </a:gridCol>
              </a:tblGrid>
              <a:tr h="370840">
                <a:tc>
                  <a:txBody>
                    <a:bodyPr/>
                    <a:lstStyle/>
                    <a:p>
                      <a:r>
                        <a:rPr lang="en-US" sz="2800" dirty="0"/>
                        <a:t>Function</a:t>
                      </a:r>
                    </a:p>
                  </a:txBody>
                  <a:tcPr/>
                </a:tc>
                <a:tc>
                  <a:txBody>
                    <a:bodyPr/>
                    <a:lstStyle/>
                    <a:p>
                      <a:r>
                        <a:rPr lang="en-US" sz="2800" dirty="0"/>
                        <a:t>Commit Scope</a:t>
                      </a:r>
                    </a:p>
                  </a:txBody>
                  <a:tcPr/>
                </a:tc>
                <a:tc>
                  <a:txBody>
                    <a:bodyPr/>
                    <a:lstStyle/>
                    <a:p>
                      <a:r>
                        <a:rPr lang="en-US" sz="2800" dirty="0"/>
                        <a:t>File Scope</a:t>
                      </a:r>
                    </a:p>
                  </a:txBody>
                  <a:tcPr/>
                </a:tc>
                <a:extLst>
                  <a:ext uri="{0D108BD9-81ED-4DB2-BD59-A6C34878D82A}">
                    <a16:rowId xmlns:a16="http://schemas.microsoft.com/office/drawing/2014/main" val="10000"/>
                  </a:ext>
                </a:extLst>
              </a:tr>
              <a:tr h="370840">
                <a:tc>
                  <a:txBody>
                    <a:bodyPr/>
                    <a:lstStyle/>
                    <a:p>
                      <a:r>
                        <a:rPr lang="en-US" sz="2800" dirty="0"/>
                        <a:t>checkout</a:t>
                      </a:r>
                    </a:p>
                  </a:txBody>
                  <a:tcPr/>
                </a:tc>
                <a:tc>
                  <a:txBody>
                    <a:bodyPr/>
                    <a:lstStyle/>
                    <a:p>
                      <a:r>
                        <a:rPr lang="en-US" sz="2800" dirty="0"/>
                        <a:t>switch between</a:t>
                      </a:r>
                      <a:r>
                        <a:rPr lang="en-US" sz="2800" baseline="0" dirty="0"/>
                        <a:t> branches or inspect old snapshots</a:t>
                      </a:r>
                      <a:endParaRPr lang="en-US" sz="2800" dirty="0"/>
                    </a:p>
                  </a:txBody>
                  <a:tcPr/>
                </a:tc>
                <a:tc>
                  <a:txBody>
                    <a:bodyPr/>
                    <a:lstStyle/>
                    <a:p>
                      <a:r>
                        <a:rPr lang="en-US" sz="2800" dirty="0"/>
                        <a:t>Discard changes in working directory</a:t>
                      </a:r>
                    </a:p>
                  </a:txBody>
                  <a:tcPr/>
                </a:tc>
                <a:extLst>
                  <a:ext uri="{0D108BD9-81ED-4DB2-BD59-A6C34878D82A}">
                    <a16:rowId xmlns:a16="http://schemas.microsoft.com/office/drawing/2014/main" val="10001"/>
                  </a:ext>
                </a:extLst>
              </a:tr>
              <a:tr h="370840">
                <a:tc>
                  <a:txBody>
                    <a:bodyPr/>
                    <a:lstStyle/>
                    <a:p>
                      <a:r>
                        <a:rPr lang="en-US" sz="2800" dirty="0"/>
                        <a:t>revert</a:t>
                      </a:r>
                    </a:p>
                  </a:txBody>
                  <a:tcPr/>
                </a:tc>
                <a:tc>
                  <a:txBody>
                    <a:bodyPr/>
                    <a:lstStyle/>
                    <a:p>
                      <a:r>
                        <a:rPr lang="en-US" sz="2800" dirty="0"/>
                        <a:t>Undo commits in a branch</a:t>
                      </a:r>
                    </a:p>
                  </a:txBody>
                  <a:tcPr/>
                </a:tc>
                <a:tc>
                  <a:txBody>
                    <a:bodyPr/>
                    <a:lstStyle/>
                    <a:p>
                      <a:r>
                        <a:rPr lang="en-US" sz="2800" dirty="0"/>
                        <a:t>N/A</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67380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Undoing </a:t>
            </a:r>
            <a:r>
              <a:rPr lang="en-US" b="1" dirty="0"/>
              <a:t>private</a:t>
            </a:r>
            <a:r>
              <a:rPr lang="en-US" dirty="0"/>
              <a:t> changes</a:t>
            </a:r>
          </a:p>
        </p:txBody>
      </p:sp>
      <p:sp>
        <p:nvSpPr>
          <p:cNvPr id="3" name="Content Placeholder 2"/>
          <p:cNvSpPr>
            <a:spLocks noGrp="1"/>
          </p:cNvSpPr>
          <p:nvPr>
            <p:ph idx="1"/>
          </p:nvPr>
        </p:nvSpPr>
        <p:spPr/>
        <p:txBody>
          <a:bodyPr>
            <a:normAutofit/>
          </a:bodyPr>
          <a:lstStyle/>
          <a:p>
            <a:pPr marL="0" indent="0">
              <a:buNone/>
            </a:pPr>
            <a:r>
              <a:rPr lang="en-US" b="1" dirty="0" err="1"/>
              <a:t>Git</a:t>
            </a:r>
            <a:r>
              <a:rPr lang="en-US" b="1" dirty="0"/>
              <a:t> reset &lt;commit&gt;</a:t>
            </a:r>
          </a:p>
          <a:p>
            <a:pPr lvl="1"/>
            <a:r>
              <a:rPr lang="en-US" dirty="0"/>
              <a:t>Commit history is </a:t>
            </a:r>
            <a:r>
              <a:rPr lang="en-US" b="1" dirty="0"/>
              <a:t>erased</a:t>
            </a:r>
            <a:r>
              <a:rPr lang="en-US" dirty="0"/>
              <a:t> after the &lt;commit&gt;. </a:t>
            </a:r>
          </a:p>
          <a:p>
            <a:pPr lvl="1"/>
            <a:r>
              <a:rPr lang="en-US" dirty="0"/>
              <a:t>Will reverse </a:t>
            </a:r>
            <a:r>
              <a:rPr lang="en-US" b="1" dirty="0"/>
              <a:t>all</a:t>
            </a:r>
            <a:r>
              <a:rPr lang="en-US" dirty="0"/>
              <a:t> changes after the given commit (unlike revert)</a:t>
            </a:r>
          </a:p>
          <a:p>
            <a:pPr lvl="1"/>
            <a:r>
              <a:rPr lang="en-US" dirty="0"/>
              <a:t>Those commits are orphaned and will be deleted as garbage</a:t>
            </a:r>
          </a:p>
          <a:p>
            <a:pPr marL="0" indent="0">
              <a:buNone/>
            </a:pPr>
            <a:r>
              <a:rPr lang="en-US" dirty="0"/>
              <a:t>*</a:t>
            </a:r>
            <a:r>
              <a:rPr lang="en-US" dirty="0" err="1"/>
              <a:t>Git</a:t>
            </a:r>
            <a:r>
              <a:rPr lang="en-US" dirty="0"/>
              <a:t> reset &lt;file&gt; just </a:t>
            </a:r>
            <a:r>
              <a:rPr lang="en-US" dirty="0" err="1"/>
              <a:t>unstages</a:t>
            </a:r>
            <a:r>
              <a:rPr lang="en-US" dirty="0"/>
              <a:t> a file (opposite of </a:t>
            </a:r>
            <a:r>
              <a:rPr lang="en-US" dirty="0" err="1"/>
              <a:t>git</a:t>
            </a:r>
            <a:r>
              <a:rPr lang="en-US" dirty="0"/>
              <a:t> add &lt;file&gt;)</a:t>
            </a:r>
          </a:p>
          <a:p>
            <a:pPr marL="0" indent="0">
              <a:buNone/>
            </a:pPr>
            <a:endParaRPr lang="en-US" dirty="0"/>
          </a:p>
        </p:txBody>
      </p:sp>
      <p:pic>
        <p:nvPicPr>
          <p:cNvPr id="4" name="Picture 3"/>
          <p:cNvPicPr/>
          <p:nvPr/>
        </p:nvPicPr>
        <p:blipFill>
          <a:blip r:embed="rId2"/>
          <a:stretch>
            <a:fillRect/>
          </a:stretch>
        </p:blipFill>
        <p:spPr>
          <a:xfrm>
            <a:off x="1796678" y="4152796"/>
            <a:ext cx="2817711" cy="2450868"/>
          </a:xfrm>
          <a:prstGeom prst="rect">
            <a:avLst/>
          </a:prstGeom>
        </p:spPr>
      </p:pic>
      <p:pic>
        <p:nvPicPr>
          <p:cNvPr id="5" name="Picture 4"/>
          <p:cNvPicPr/>
          <p:nvPr/>
        </p:nvPicPr>
        <p:blipFill>
          <a:blip r:embed="rId3"/>
          <a:stretch>
            <a:fillRect/>
          </a:stretch>
        </p:blipFill>
        <p:spPr>
          <a:xfrm>
            <a:off x="7164814" y="4152796"/>
            <a:ext cx="2839083" cy="2478410"/>
          </a:xfrm>
          <a:prstGeom prst="rect">
            <a:avLst/>
          </a:prstGeom>
        </p:spPr>
      </p:pic>
      <p:sp>
        <p:nvSpPr>
          <p:cNvPr id="6" name="TextBox 5"/>
          <p:cNvSpPr txBox="1"/>
          <p:nvPr/>
        </p:nvSpPr>
        <p:spPr>
          <a:xfrm>
            <a:off x="5030497" y="5178175"/>
            <a:ext cx="1969065" cy="400110"/>
          </a:xfrm>
          <a:prstGeom prst="rect">
            <a:avLst/>
          </a:prstGeom>
          <a:noFill/>
        </p:spPr>
        <p:txBody>
          <a:bodyPr wrap="none" rtlCol="0">
            <a:spAutoFit/>
          </a:bodyPr>
          <a:lstStyle/>
          <a:p>
            <a:r>
              <a:rPr lang="en-US" sz="2000" b="1" dirty="0" err="1"/>
              <a:t>git</a:t>
            </a:r>
            <a:r>
              <a:rPr lang="en-US" sz="2000" b="1" dirty="0"/>
              <a:t> reset HEAD~2</a:t>
            </a:r>
          </a:p>
        </p:txBody>
      </p:sp>
    </p:spTree>
    <p:extLst>
      <p:ext uri="{BB962C8B-B14F-4D97-AF65-F5344CB8AC3E}">
        <p14:creationId xmlns:p14="http://schemas.microsoft.com/office/powerpoint/2010/main" val="2040268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Forms of reset</a:t>
            </a:r>
          </a:p>
        </p:txBody>
      </p:sp>
      <p:sp>
        <p:nvSpPr>
          <p:cNvPr id="3" name="Content Placeholder 2"/>
          <p:cNvSpPr>
            <a:spLocks noGrp="1"/>
          </p:cNvSpPr>
          <p:nvPr>
            <p:ph idx="1"/>
          </p:nvPr>
        </p:nvSpPr>
        <p:spPr>
          <a:xfrm>
            <a:off x="838200" y="1825625"/>
            <a:ext cx="7548845" cy="4351338"/>
          </a:xfrm>
        </p:spPr>
        <p:txBody>
          <a:bodyPr>
            <a:normAutofit fontScale="92500" lnSpcReduction="10000"/>
          </a:bodyPr>
          <a:lstStyle/>
          <a:p>
            <a:r>
              <a:rPr lang="en-US" dirty="0" err="1"/>
              <a:t>git</a:t>
            </a:r>
            <a:r>
              <a:rPr lang="en-US" dirty="0"/>
              <a:t> reset always moves HEAD, but what else it changes is up to you</a:t>
            </a:r>
          </a:p>
          <a:p>
            <a:pPr lvl="1"/>
            <a:r>
              <a:rPr lang="en-US" dirty="0"/>
              <a:t>--soft = commit tree only</a:t>
            </a:r>
          </a:p>
          <a:p>
            <a:pPr lvl="1"/>
            <a:r>
              <a:rPr lang="en-US" dirty="0"/>
              <a:t>--mixed = commit tree and staging index [default]</a:t>
            </a:r>
          </a:p>
          <a:p>
            <a:pPr lvl="1"/>
            <a:r>
              <a:rPr lang="en-US" dirty="0"/>
              <a:t>--hard = all 3 trees</a:t>
            </a:r>
          </a:p>
          <a:p>
            <a:pPr lvl="1"/>
            <a:endParaRPr lang="en-US" dirty="0"/>
          </a:p>
          <a:p>
            <a:r>
              <a:rPr lang="en-US" dirty="0"/>
              <a:t>Examples:</a:t>
            </a:r>
          </a:p>
          <a:p>
            <a:pPr lvl="1"/>
            <a:r>
              <a:rPr lang="en-US" dirty="0" err="1"/>
              <a:t>git</a:t>
            </a:r>
            <a:r>
              <a:rPr lang="en-US" dirty="0"/>
              <a:t> reset = reset staging area to match most recent commit but leave working </a:t>
            </a:r>
            <a:r>
              <a:rPr lang="en-US" dirty="0" err="1"/>
              <a:t>dir</a:t>
            </a:r>
            <a:r>
              <a:rPr lang="en-US" dirty="0"/>
              <a:t> unchanged.</a:t>
            </a:r>
          </a:p>
          <a:p>
            <a:pPr lvl="1"/>
            <a:r>
              <a:rPr lang="en-US" dirty="0" err="1"/>
              <a:t>git</a:t>
            </a:r>
            <a:r>
              <a:rPr lang="en-US" dirty="0"/>
              <a:t> reset &lt;commit&gt; = move current branch tip backward to commit, reset the staging area to match, but leave working </a:t>
            </a:r>
            <a:r>
              <a:rPr lang="en-US" dirty="0" err="1"/>
              <a:t>dir</a:t>
            </a:r>
            <a:r>
              <a:rPr lang="en-US" dirty="0"/>
              <a:t> alone. All changes made since commit will reside in the working dir.</a:t>
            </a:r>
          </a:p>
          <a:p>
            <a:endParaRPr lang="en-US" dirty="0"/>
          </a:p>
        </p:txBody>
      </p:sp>
      <p:pic>
        <p:nvPicPr>
          <p:cNvPr id="6" name="Picture 5"/>
          <p:cNvPicPr/>
          <p:nvPr/>
        </p:nvPicPr>
        <p:blipFill>
          <a:blip r:embed="rId2"/>
          <a:stretch>
            <a:fillRect/>
          </a:stretch>
        </p:blipFill>
        <p:spPr>
          <a:xfrm>
            <a:off x="8387044" y="1825625"/>
            <a:ext cx="3637131" cy="3248992"/>
          </a:xfrm>
          <a:prstGeom prst="rect">
            <a:avLst/>
          </a:prstGeom>
        </p:spPr>
      </p:pic>
    </p:spTree>
    <p:extLst>
      <p:ext uri="{BB962C8B-B14F-4D97-AF65-F5344CB8AC3E}">
        <p14:creationId xmlns:p14="http://schemas.microsoft.com/office/powerpoint/2010/main" val="1680633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58" y="248091"/>
            <a:ext cx="11475417" cy="645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38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fixes to a single file</a:t>
            </a:r>
          </a:p>
        </p:txBody>
      </p:sp>
      <p:sp>
        <p:nvSpPr>
          <p:cNvPr id="4" name="Content Placeholder 3"/>
          <p:cNvSpPr txBox="1">
            <a:spLocks noGrp="1"/>
          </p:cNvSpPr>
          <p:nvPr>
            <p:ph idx="1"/>
          </p:nvPr>
        </p:nvSpPr>
        <p:spPr>
          <a:xfrm>
            <a:off x="396139" y="1504677"/>
            <a:ext cx="10467660" cy="480131"/>
          </a:xfrm>
          <a:prstGeom prst="rect">
            <a:avLst/>
          </a:prstGeom>
          <a:noFill/>
        </p:spPr>
        <p:txBody>
          <a:bodyPr wrap="square" rtlCol="0">
            <a:spAutoFit/>
          </a:bodyPr>
          <a:lstStyle/>
          <a:p>
            <a:pPr marL="342900" indent="-342900">
              <a:buAutoNum type="arabicPeriod"/>
            </a:pPr>
            <a:r>
              <a:rPr lang="en-US" dirty="0"/>
              <a:t>Undo all your edits: </a:t>
            </a:r>
            <a:r>
              <a:rPr lang="en-US" b="1" dirty="0" err="1"/>
              <a:t>git</a:t>
            </a:r>
            <a:r>
              <a:rPr lang="en-US" b="1" dirty="0"/>
              <a:t> checkout filename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2" y="2209200"/>
            <a:ext cx="8354874" cy="4221878"/>
          </a:xfrm>
          <a:prstGeom prst="rect">
            <a:avLst/>
          </a:prstGeom>
        </p:spPr>
      </p:pic>
    </p:spTree>
    <p:extLst>
      <p:ext uri="{BB962C8B-B14F-4D97-AF65-F5344CB8AC3E}">
        <p14:creationId xmlns:p14="http://schemas.microsoft.com/office/powerpoint/2010/main" val="442932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fixes to a single file</a:t>
            </a:r>
          </a:p>
        </p:txBody>
      </p:sp>
      <p:sp>
        <p:nvSpPr>
          <p:cNvPr id="3" name="Content Placeholder 2"/>
          <p:cNvSpPr>
            <a:spLocks noGrp="1"/>
          </p:cNvSpPr>
          <p:nvPr>
            <p:ph idx="1"/>
          </p:nvPr>
        </p:nvSpPr>
        <p:spPr>
          <a:xfrm>
            <a:off x="777644" y="1456232"/>
            <a:ext cx="10515600" cy="4351338"/>
          </a:xfrm>
        </p:spPr>
        <p:txBody>
          <a:bodyPr>
            <a:normAutofit/>
          </a:bodyPr>
          <a:lstStyle/>
          <a:p>
            <a:pPr marL="0" indent="0">
              <a:buNone/>
            </a:pPr>
            <a:r>
              <a:rPr lang="en-US" sz="2000" dirty="0"/>
              <a:t>2. Change it to a previous version: </a:t>
            </a:r>
            <a:r>
              <a:rPr lang="en-US" sz="2000" b="1" dirty="0" err="1"/>
              <a:t>git</a:t>
            </a:r>
            <a:r>
              <a:rPr lang="en-US" sz="2000" b="1" dirty="0"/>
              <a:t> checkout </a:t>
            </a:r>
            <a:r>
              <a:rPr lang="en-US" sz="2000" b="1" dirty="0" err="1"/>
              <a:t>commitID</a:t>
            </a:r>
            <a:r>
              <a:rPr lang="en-US" sz="2000" b="1" dirty="0"/>
              <a:t> filename</a:t>
            </a:r>
          </a:p>
          <a:p>
            <a:pPr marL="0" indent="0">
              <a:buNone/>
            </a:pPr>
            <a:r>
              <a:rPr lang="en-US" sz="2000" dirty="0"/>
              <a:t>*You can always look at differences first with </a:t>
            </a:r>
            <a:r>
              <a:rPr lang="en-US" sz="2000" b="1" dirty="0" err="1"/>
              <a:t>git</a:t>
            </a:r>
            <a:r>
              <a:rPr lang="en-US" sz="2000" b="1" dirty="0"/>
              <a:t> diff ID1..ID2 filename</a:t>
            </a:r>
            <a:endParaRPr lang="en-US" sz="2000" dirty="0"/>
          </a:p>
          <a:p>
            <a:endParaRPr lang="en-US" sz="20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3532"/>
          <a:stretch/>
        </p:blipFill>
        <p:spPr>
          <a:xfrm>
            <a:off x="256097" y="2198193"/>
            <a:ext cx="5553645" cy="2670532"/>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277"/>
          <a:stretch/>
        </p:blipFill>
        <p:spPr>
          <a:xfrm>
            <a:off x="5870298" y="2198193"/>
            <a:ext cx="5422945" cy="4556606"/>
          </a:xfrm>
          <a:prstGeom prst="rect">
            <a:avLst/>
          </a:prstGeom>
        </p:spPr>
      </p:pic>
    </p:spTree>
    <p:extLst>
      <p:ext uri="{BB962C8B-B14F-4D97-AF65-F5344CB8AC3E}">
        <p14:creationId xmlns:p14="http://schemas.microsoft.com/office/powerpoint/2010/main" val="392200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back to happier times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914" y="1545353"/>
            <a:ext cx="9023390" cy="4879670"/>
          </a:xfrm>
        </p:spPr>
      </p:pic>
      <p:sp>
        <p:nvSpPr>
          <p:cNvPr id="5" name="TextBox 4"/>
          <p:cNvSpPr txBox="1"/>
          <p:nvPr/>
        </p:nvSpPr>
        <p:spPr>
          <a:xfrm>
            <a:off x="9682951" y="5419788"/>
            <a:ext cx="2125525" cy="646331"/>
          </a:xfrm>
          <a:prstGeom prst="rect">
            <a:avLst/>
          </a:prstGeom>
          <a:noFill/>
        </p:spPr>
        <p:txBody>
          <a:bodyPr wrap="square" rtlCol="0">
            <a:spAutoFit/>
          </a:bodyPr>
          <a:lstStyle/>
          <a:p>
            <a:r>
              <a:rPr lang="en-US" dirty="0"/>
              <a:t>No one will ever know… right?</a:t>
            </a:r>
          </a:p>
        </p:txBody>
      </p:sp>
    </p:spTree>
    <p:extLst>
      <p:ext uri="{BB962C8B-B14F-4D97-AF65-F5344CB8AC3E}">
        <p14:creationId xmlns:p14="http://schemas.microsoft.com/office/powerpoint/2010/main" val="380036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Bisect is magic</a:t>
            </a:r>
          </a:p>
        </p:txBody>
      </p:sp>
      <p:sp>
        <p:nvSpPr>
          <p:cNvPr id="3" name="Content Placeholder 2"/>
          <p:cNvSpPr>
            <a:spLocks noGrp="1"/>
          </p:cNvSpPr>
          <p:nvPr>
            <p:ph idx="1"/>
          </p:nvPr>
        </p:nvSpPr>
        <p:spPr/>
        <p:txBody>
          <a:bodyPr>
            <a:normAutofit fontScale="92500"/>
          </a:bodyPr>
          <a:lstStyle/>
          <a:p>
            <a:r>
              <a:rPr lang="en-US" dirty="0"/>
              <a:t>Tell </a:t>
            </a:r>
            <a:r>
              <a:rPr lang="en-US" dirty="0" err="1"/>
              <a:t>Git</a:t>
            </a:r>
            <a:r>
              <a:rPr lang="en-US" dirty="0"/>
              <a:t> that version 1.0 works (begin)</a:t>
            </a:r>
          </a:p>
          <a:p>
            <a:r>
              <a:rPr lang="en-US" dirty="0"/>
              <a:t>Tell </a:t>
            </a:r>
            <a:r>
              <a:rPr lang="en-US" dirty="0" err="1"/>
              <a:t>Git</a:t>
            </a:r>
            <a:r>
              <a:rPr lang="en-US" dirty="0"/>
              <a:t> your current version is broken (end)</a:t>
            </a:r>
          </a:p>
          <a:p>
            <a:r>
              <a:rPr lang="en-US" dirty="0"/>
              <a:t>Magically, you are teleported to the working directory midway between</a:t>
            </a:r>
          </a:p>
          <a:p>
            <a:r>
              <a:rPr lang="en-US" dirty="0"/>
              <a:t>Compile and test</a:t>
            </a:r>
          </a:p>
          <a:p>
            <a:r>
              <a:rPr lang="en-US" dirty="0"/>
              <a:t>Tell </a:t>
            </a:r>
            <a:r>
              <a:rPr lang="en-US" dirty="0" err="1"/>
              <a:t>Git</a:t>
            </a:r>
            <a:r>
              <a:rPr lang="en-US" dirty="0"/>
              <a:t> it works!</a:t>
            </a:r>
          </a:p>
          <a:p>
            <a:r>
              <a:rPr lang="en-US" dirty="0"/>
              <a:t>Magically you are now ¾ between</a:t>
            </a:r>
          </a:p>
          <a:p>
            <a:r>
              <a:rPr lang="en-US" dirty="0"/>
              <a:t>Repeat 30000 times</a:t>
            </a:r>
          </a:p>
          <a:p>
            <a:r>
              <a:rPr lang="en-US" dirty="0"/>
              <a:t>Find yourself in identical working directory of bad programmer</a:t>
            </a:r>
          </a:p>
          <a:p>
            <a:r>
              <a:rPr lang="en-US" dirty="0" err="1"/>
              <a:t>Git</a:t>
            </a:r>
            <a:r>
              <a:rPr lang="en-US" dirty="0"/>
              <a:t> tells you exactly what changed before and after</a:t>
            </a:r>
          </a:p>
        </p:txBody>
      </p:sp>
    </p:spTree>
    <p:extLst>
      <p:ext uri="{BB962C8B-B14F-4D97-AF65-F5344CB8AC3E}">
        <p14:creationId xmlns:p14="http://schemas.microsoft.com/office/powerpoint/2010/main" val="1712084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case of emergency, break </a:t>
            </a:r>
            <a:r>
              <a:rPr lang="en-US" dirty="0" err="1"/>
              <a:t>reflog</a:t>
            </a:r>
            <a:endParaRPr lang="en-US" dirty="0"/>
          </a:p>
        </p:txBody>
      </p:sp>
      <p:sp>
        <p:nvSpPr>
          <p:cNvPr id="3" name="Content Placeholder 2"/>
          <p:cNvSpPr>
            <a:spLocks noGrp="1"/>
          </p:cNvSpPr>
          <p:nvPr>
            <p:ph idx="1"/>
          </p:nvPr>
        </p:nvSpPr>
        <p:spPr/>
        <p:txBody>
          <a:bodyPr>
            <a:normAutofit fontScale="92500" lnSpcReduction="10000"/>
          </a:bodyPr>
          <a:lstStyle/>
          <a:p>
            <a:r>
              <a:rPr lang="en-US" b="1" dirty="0" err="1"/>
              <a:t>git</a:t>
            </a:r>
            <a:r>
              <a:rPr lang="en-US" b="1" dirty="0"/>
              <a:t> </a:t>
            </a:r>
            <a:r>
              <a:rPr lang="en-US" b="1" dirty="0" err="1"/>
              <a:t>reflog</a:t>
            </a:r>
            <a:r>
              <a:rPr lang="en-US" b="1" dirty="0"/>
              <a:t> </a:t>
            </a:r>
            <a:r>
              <a:rPr lang="en-US" dirty="0"/>
              <a:t>= reference logs</a:t>
            </a:r>
          </a:p>
          <a:p>
            <a:pPr lvl="1"/>
            <a:r>
              <a:rPr lang="en-US" dirty="0"/>
              <a:t>records every single update to a branch tip, including resets and checkouts</a:t>
            </a:r>
          </a:p>
          <a:p>
            <a:pPr lvl="1"/>
            <a:r>
              <a:rPr lang="en-US" dirty="0"/>
              <a:t>Stores everything, committed or not</a:t>
            </a:r>
          </a:p>
          <a:p>
            <a:pPr lvl="1"/>
            <a:r>
              <a:rPr lang="en-US" dirty="0"/>
              <a:t>Default is expire after 90 days</a:t>
            </a:r>
          </a:p>
          <a:p>
            <a:pPr lvl="1"/>
            <a:r>
              <a:rPr lang="en-US" dirty="0"/>
              <a:t>Stored in </a:t>
            </a:r>
            <a:r>
              <a:rPr lang="en-US" dirty="0" err="1"/>
              <a:t>dirs</a:t>
            </a:r>
            <a:r>
              <a:rPr lang="en-US" dirty="0"/>
              <a:t>: </a:t>
            </a:r>
            <a:r>
              <a:rPr lang="en-US" dirty="0" err="1"/>
              <a:t>git</a:t>
            </a:r>
            <a:r>
              <a:rPr lang="en-US" dirty="0"/>
              <a:t>/logs/refs/heads, .</a:t>
            </a:r>
            <a:r>
              <a:rPr lang="en-US" dirty="0" err="1"/>
              <a:t>git</a:t>
            </a:r>
            <a:r>
              <a:rPr lang="en-US" dirty="0"/>
              <a:t>/logs/HEAD, and .</a:t>
            </a:r>
            <a:r>
              <a:rPr lang="en-US" dirty="0" err="1"/>
              <a:t>git</a:t>
            </a:r>
            <a:r>
              <a:rPr lang="en-US" dirty="0"/>
              <a:t>/logs/refs/stash</a:t>
            </a:r>
          </a:p>
          <a:p>
            <a:pPr lvl="1"/>
            <a:r>
              <a:rPr lang="en-US" dirty="0"/>
              <a:t>--all = get a complete </a:t>
            </a:r>
            <a:r>
              <a:rPr lang="en-US" dirty="0" err="1"/>
              <a:t>reflog</a:t>
            </a:r>
            <a:endParaRPr lang="en-US" dirty="0"/>
          </a:p>
          <a:p>
            <a:pPr lvl="1"/>
            <a:r>
              <a:rPr lang="en-US" dirty="0"/>
              <a:t>show </a:t>
            </a:r>
            <a:r>
              <a:rPr lang="en-US" dirty="0" err="1"/>
              <a:t>otherbranch</a:t>
            </a:r>
            <a:r>
              <a:rPr lang="en-US" dirty="0"/>
              <a:t> = show a specific branch</a:t>
            </a:r>
          </a:p>
          <a:p>
            <a:pPr lvl="1"/>
            <a:r>
              <a:rPr lang="en-US" dirty="0"/>
              <a:t>HEAD{&lt;n&gt;} works a lot like HEAD~&lt;n&gt;</a:t>
            </a:r>
          </a:p>
          <a:p>
            <a:r>
              <a:rPr lang="en-US" dirty="0"/>
              <a:t>Example:</a:t>
            </a:r>
          </a:p>
          <a:p>
            <a:pPr lvl="1"/>
            <a:r>
              <a:rPr lang="en-US" dirty="0"/>
              <a:t>you left some commits orphaned after a </a:t>
            </a:r>
            <a:r>
              <a:rPr lang="en-US" dirty="0" err="1"/>
              <a:t>git</a:t>
            </a:r>
            <a:r>
              <a:rPr lang="en-US" dirty="0"/>
              <a:t> reset. </a:t>
            </a:r>
          </a:p>
          <a:p>
            <a:pPr lvl="1"/>
            <a:r>
              <a:rPr lang="en-US" dirty="0"/>
              <a:t>Access them with HEAD@{1} </a:t>
            </a:r>
          </a:p>
          <a:p>
            <a:pPr lvl="1"/>
            <a:r>
              <a:rPr lang="en-US" dirty="0"/>
              <a:t>puts you in detached head state so create new branch to continue working</a:t>
            </a:r>
          </a:p>
        </p:txBody>
      </p:sp>
    </p:spTree>
    <p:extLst>
      <p:ext uri="{BB962C8B-B14F-4D97-AF65-F5344CB8AC3E}">
        <p14:creationId xmlns:p14="http://schemas.microsoft.com/office/powerpoint/2010/main" val="1734990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god they know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04" y="2142406"/>
            <a:ext cx="8128611" cy="2169558"/>
          </a:xfrm>
        </p:spPr>
      </p:pic>
      <p:cxnSp>
        <p:nvCxnSpPr>
          <p:cNvPr id="8" name="Straight Arrow Connector 7"/>
          <p:cNvCxnSpPr/>
          <p:nvPr/>
        </p:nvCxnSpPr>
        <p:spPr>
          <a:xfrm flipH="1" flipV="1">
            <a:off x="6079851" y="2882480"/>
            <a:ext cx="938623" cy="605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3554" name="Picture 2" descr="Image result for phantom tollbooth guil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126" y="2142406"/>
            <a:ext cx="2959548" cy="205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30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advanced things you might use</a:t>
            </a:r>
          </a:p>
        </p:txBody>
      </p:sp>
      <p:sp>
        <p:nvSpPr>
          <p:cNvPr id="3" name="Content Placeholder 2"/>
          <p:cNvSpPr>
            <a:spLocks noGrp="1"/>
          </p:cNvSpPr>
          <p:nvPr>
            <p:ph idx="1"/>
          </p:nvPr>
        </p:nvSpPr>
        <p:spPr/>
        <p:txBody>
          <a:bodyPr>
            <a:normAutofit fontScale="92500" lnSpcReduction="10000"/>
          </a:bodyPr>
          <a:lstStyle/>
          <a:p>
            <a:r>
              <a:rPr lang="en-US" dirty="0"/>
              <a:t>Stashing unfinished changes</a:t>
            </a:r>
          </a:p>
          <a:p>
            <a:pPr lvl="1"/>
            <a:r>
              <a:rPr lang="en-US" b="1" dirty="0" err="1"/>
              <a:t>git</a:t>
            </a:r>
            <a:r>
              <a:rPr lang="en-US" b="1" dirty="0"/>
              <a:t> stash</a:t>
            </a:r>
          </a:p>
          <a:p>
            <a:endParaRPr lang="en-US" dirty="0"/>
          </a:p>
          <a:p>
            <a:r>
              <a:rPr lang="en-US" dirty="0"/>
              <a:t>Changing default behavior</a:t>
            </a:r>
          </a:p>
          <a:p>
            <a:pPr lvl="1"/>
            <a:r>
              <a:rPr lang="en-US" b="1" dirty="0" err="1"/>
              <a:t>git</a:t>
            </a:r>
            <a:r>
              <a:rPr lang="en-US" b="1" dirty="0"/>
              <a:t> </a:t>
            </a:r>
            <a:r>
              <a:rPr lang="en-US" b="1" dirty="0" err="1"/>
              <a:t>config</a:t>
            </a:r>
            <a:endParaRPr lang="en-US" b="1" dirty="0"/>
          </a:p>
          <a:p>
            <a:pPr lvl="1"/>
            <a:endParaRPr lang="en-US" dirty="0"/>
          </a:p>
          <a:p>
            <a:r>
              <a:rPr lang="en-US" dirty="0"/>
              <a:t>Ignoring unprocessed datasets or other files in your </a:t>
            </a:r>
            <a:r>
              <a:rPr lang="en-US" dirty="0" err="1"/>
              <a:t>git</a:t>
            </a:r>
            <a:r>
              <a:rPr lang="en-US" dirty="0"/>
              <a:t> repo</a:t>
            </a:r>
          </a:p>
          <a:p>
            <a:pPr lvl="1"/>
            <a:r>
              <a:rPr lang="en-US" b="1" dirty="0" err="1"/>
              <a:t>git</a:t>
            </a:r>
            <a:r>
              <a:rPr lang="en-US" b="1" dirty="0"/>
              <a:t> ignore</a:t>
            </a:r>
          </a:p>
          <a:p>
            <a:pPr lvl="1"/>
            <a:endParaRPr lang="en-US" dirty="0"/>
          </a:p>
          <a:p>
            <a:r>
              <a:rPr lang="en-US" dirty="0"/>
              <a:t>Figure out who broke the pipeline</a:t>
            </a:r>
          </a:p>
          <a:p>
            <a:pPr lvl="1"/>
            <a:r>
              <a:rPr lang="en-US" b="1" dirty="0" err="1"/>
              <a:t>git</a:t>
            </a:r>
            <a:r>
              <a:rPr lang="en-US" b="1" dirty="0"/>
              <a:t> blame</a:t>
            </a:r>
          </a:p>
          <a:p>
            <a:pPr lvl="1"/>
            <a:endParaRPr lang="en-US" dirty="0"/>
          </a:p>
        </p:txBody>
      </p:sp>
    </p:spTree>
    <p:extLst>
      <p:ext uri="{BB962C8B-B14F-4D97-AF65-F5344CB8AC3E}">
        <p14:creationId xmlns:p14="http://schemas.microsoft.com/office/powerpoint/2010/main" val="2551383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Collaborating with </a:t>
            </a:r>
            <a:r>
              <a:rPr lang="en-US" dirty="0" err="1"/>
              <a:t>git</a:t>
            </a:r>
            <a:endParaRPr lang="en-US" dirty="0"/>
          </a:p>
        </p:txBody>
      </p:sp>
      <p:sp>
        <p:nvSpPr>
          <p:cNvPr id="3" name="Content Placeholder 2"/>
          <p:cNvSpPr>
            <a:spLocks noGrp="1"/>
          </p:cNvSpPr>
          <p:nvPr>
            <p:ph idx="1"/>
          </p:nvPr>
        </p:nvSpPr>
        <p:spPr>
          <a:xfrm>
            <a:off x="838200" y="1807458"/>
            <a:ext cx="8390579" cy="4351338"/>
          </a:xfrm>
        </p:spPr>
        <p:txBody>
          <a:bodyPr/>
          <a:lstStyle/>
          <a:p>
            <a:r>
              <a:rPr lang="en-US" dirty="0" err="1"/>
              <a:t>Git</a:t>
            </a:r>
            <a:r>
              <a:rPr lang="en-US" dirty="0"/>
              <a:t> is </a:t>
            </a:r>
            <a:r>
              <a:rPr lang="en-US" b="1" dirty="0"/>
              <a:t>distributed</a:t>
            </a:r>
            <a:r>
              <a:rPr lang="en-US" dirty="0"/>
              <a:t> (unlike SVN which is centralized)</a:t>
            </a:r>
          </a:p>
          <a:p>
            <a:r>
              <a:rPr lang="en-US" dirty="0" err="1"/>
              <a:t>Git</a:t>
            </a:r>
            <a:r>
              <a:rPr lang="en-US" dirty="0"/>
              <a:t> makes no distinction between original and cloned repo’s</a:t>
            </a:r>
          </a:p>
        </p:txBody>
      </p:sp>
      <p:pic>
        <p:nvPicPr>
          <p:cNvPr id="4" name="Picture 3"/>
          <p:cNvPicPr/>
          <p:nvPr/>
        </p:nvPicPr>
        <p:blipFill>
          <a:blip r:embed="rId2"/>
          <a:stretch>
            <a:fillRect/>
          </a:stretch>
        </p:blipFill>
        <p:spPr>
          <a:xfrm>
            <a:off x="2121992" y="3154365"/>
            <a:ext cx="6387756" cy="3586253"/>
          </a:xfrm>
          <a:prstGeom prst="rect">
            <a:avLst/>
          </a:prstGeom>
        </p:spPr>
      </p:pic>
      <p:pic>
        <p:nvPicPr>
          <p:cNvPr id="5" name="Picture 4"/>
          <p:cNvPicPr/>
          <p:nvPr/>
        </p:nvPicPr>
        <p:blipFill>
          <a:blip r:embed="rId3"/>
          <a:stretch>
            <a:fillRect/>
          </a:stretch>
        </p:blipFill>
        <p:spPr>
          <a:xfrm>
            <a:off x="9059221" y="1690688"/>
            <a:ext cx="2482893" cy="4861695"/>
          </a:xfrm>
          <a:prstGeom prst="rect">
            <a:avLst/>
          </a:prstGeom>
        </p:spPr>
      </p:pic>
    </p:spTree>
    <p:extLst>
      <p:ext uri="{BB962C8B-B14F-4D97-AF65-F5344CB8AC3E}">
        <p14:creationId xmlns:p14="http://schemas.microsoft.com/office/powerpoint/2010/main" val="3421148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Content Placeholder 2"/>
          <p:cNvSpPr>
            <a:spLocks noGrp="1"/>
          </p:cNvSpPr>
          <p:nvPr>
            <p:ph idx="1"/>
          </p:nvPr>
        </p:nvSpPr>
        <p:spPr/>
        <p:txBody>
          <a:bodyPr>
            <a:normAutofit/>
          </a:bodyPr>
          <a:lstStyle/>
          <a:p>
            <a:pPr marL="0" indent="0">
              <a:buNone/>
            </a:pPr>
            <a:r>
              <a:rPr lang="en-US" b="1" dirty="0" err="1"/>
              <a:t>git</a:t>
            </a:r>
            <a:r>
              <a:rPr lang="en-US" b="1" dirty="0"/>
              <a:t> clone</a:t>
            </a:r>
            <a:r>
              <a:rPr lang="en-US" dirty="0"/>
              <a:t> &lt;</a:t>
            </a:r>
            <a:r>
              <a:rPr lang="en-US" dirty="0" err="1"/>
              <a:t>url</a:t>
            </a:r>
            <a:r>
              <a:rPr lang="en-US" dirty="0"/>
              <a:t>&gt;</a:t>
            </a:r>
          </a:p>
          <a:p>
            <a:pPr marL="0" indent="0">
              <a:buNone/>
            </a:pPr>
            <a:r>
              <a:rPr lang="en-US" dirty="0"/>
              <a:t>Copies a remote repo onto local machine (completely isolated)</a:t>
            </a:r>
          </a:p>
          <a:p>
            <a:pPr lvl="1"/>
            <a:r>
              <a:rPr lang="en-US" dirty="0"/>
              <a:t>git clone --branch = clone specified branch (not the one HEAD points to)</a:t>
            </a:r>
          </a:p>
          <a:p>
            <a:pPr marL="0" indent="0">
              <a:buNone/>
            </a:pPr>
            <a:endParaRPr lang="en-US" dirty="0"/>
          </a:p>
          <a:p>
            <a:pPr marL="0" indent="0">
              <a:buNone/>
            </a:pPr>
            <a:endParaRPr lang="en-US" dirty="0"/>
          </a:p>
        </p:txBody>
      </p:sp>
      <p:pic>
        <p:nvPicPr>
          <p:cNvPr id="4" name="Picture 2" descr="Image result for under the h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1" y="4330700"/>
            <a:ext cx="3463562" cy="226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99826" y="4549676"/>
            <a:ext cx="6346300" cy="2031325"/>
          </a:xfrm>
          <a:prstGeom prst="rect">
            <a:avLst/>
          </a:prstGeom>
          <a:noFill/>
        </p:spPr>
        <p:txBody>
          <a:bodyPr wrap="square" rtlCol="0">
            <a:spAutoFit/>
          </a:bodyPr>
          <a:lstStyle/>
          <a:p>
            <a:pPr marL="342900" indent="-342900">
              <a:buFont typeface="+mj-lt"/>
              <a:buAutoNum type="arabicPeriod"/>
            </a:pPr>
            <a:r>
              <a:rPr lang="en-US" dirty="0"/>
              <a:t>runs </a:t>
            </a:r>
            <a:r>
              <a:rPr lang="en-US" dirty="0" err="1"/>
              <a:t>git</a:t>
            </a:r>
            <a:r>
              <a:rPr lang="en-US" dirty="0"/>
              <a:t> </a:t>
            </a:r>
            <a:r>
              <a:rPr lang="en-US" dirty="0" err="1"/>
              <a:t>init</a:t>
            </a:r>
            <a:r>
              <a:rPr lang="en-US" dirty="0"/>
              <a:t> &lt;</a:t>
            </a:r>
            <a:r>
              <a:rPr lang="en-US" dirty="0" err="1"/>
              <a:t>reponame</a:t>
            </a:r>
            <a:r>
              <a:rPr lang="en-US" dirty="0"/>
              <a:t>&gt;</a:t>
            </a:r>
          </a:p>
          <a:p>
            <a:pPr marL="342900" indent="-342900">
              <a:buFont typeface="+mj-lt"/>
              <a:buAutoNum type="arabicPeriod"/>
            </a:pPr>
            <a:r>
              <a:rPr lang="en-US" dirty="0"/>
              <a:t>copies all history from remote</a:t>
            </a:r>
          </a:p>
          <a:p>
            <a:pPr marL="342900" indent="-342900">
              <a:buFont typeface="+mj-lt"/>
              <a:buAutoNum type="arabicPeriod"/>
            </a:pPr>
            <a:r>
              <a:rPr lang="en-US" dirty="0"/>
              <a:t>creates ‘</a:t>
            </a:r>
            <a:r>
              <a:rPr lang="en-US" b="1" dirty="0"/>
              <a:t>origin</a:t>
            </a:r>
            <a:r>
              <a:rPr lang="en-US" dirty="0"/>
              <a:t>’ ref which is remote connection back to source (in refs/remotes/origin)</a:t>
            </a:r>
          </a:p>
          <a:p>
            <a:pPr marL="342900" indent="-342900">
              <a:buFont typeface="+mj-lt"/>
              <a:buAutoNum type="arabicPeriod"/>
            </a:pPr>
            <a:r>
              <a:rPr lang="en-US" dirty="0"/>
              <a:t>initializes remote.origin.url and </a:t>
            </a:r>
            <a:r>
              <a:rPr lang="en-US" dirty="0" err="1"/>
              <a:t>remote.origin.fetch</a:t>
            </a:r>
            <a:r>
              <a:rPr lang="en-US" dirty="0"/>
              <a:t> </a:t>
            </a:r>
            <a:r>
              <a:rPr lang="en-US" dirty="0" err="1"/>
              <a:t>config</a:t>
            </a:r>
            <a:r>
              <a:rPr lang="en-US" dirty="0"/>
              <a:t> </a:t>
            </a:r>
            <a:r>
              <a:rPr lang="en-US" dirty="0" err="1"/>
              <a:t>var</a:t>
            </a:r>
            <a:endParaRPr lang="en-US" dirty="0"/>
          </a:p>
          <a:p>
            <a:endParaRPr lang="en-US" dirty="0"/>
          </a:p>
          <a:p>
            <a:r>
              <a:rPr lang="en-US" dirty="0"/>
              <a:t>generally only need to run it once</a:t>
            </a:r>
          </a:p>
        </p:txBody>
      </p:sp>
    </p:spTree>
    <p:extLst>
      <p:ext uri="{BB962C8B-B14F-4D97-AF65-F5344CB8AC3E}">
        <p14:creationId xmlns:p14="http://schemas.microsoft.com/office/powerpoint/2010/main" val="1020659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origin?</a:t>
            </a:r>
          </a:p>
        </p:txBody>
      </p:sp>
      <p:sp>
        <p:nvSpPr>
          <p:cNvPr id="3" name="Content Placeholder 2"/>
          <p:cNvSpPr>
            <a:spLocks noGrp="1"/>
          </p:cNvSpPr>
          <p:nvPr>
            <p:ph idx="1"/>
          </p:nvPr>
        </p:nvSpPr>
        <p:spPr/>
        <p:txBody>
          <a:bodyPr>
            <a:normAutofit/>
          </a:bodyPr>
          <a:lstStyle/>
          <a:p>
            <a:r>
              <a:rPr lang="en-US" dirty="0"/>
              <a:t>‘origin’ is the alias for the </a:t>
            </a:r>
            <a:r>
              <a:rPr lang="en-US" dirty="0" err="1"/>
              <a:t>url</a:t>
            </a:r>
            <a:r>
              <a:rPr lang="en-US" dirty="0"/>
              <a:t> of original clone</a:t>
            </a:r>
          </a:p>
          <a:p>
            <a:pPr lvl="1"/>
            <a:r>
              <a:rPr lang="en-US" dirty="0"/>
              <a:t>Stored in .</a:t>
            </a:r>
            <a:r>
              <a:rPr lang="en-US" dirty="0" err="1"/>
              <a:t>git</a:t>
            </a:r>
            <a:r>
              <a:rPr lang="en-US" dirty="0"/>
              <a:t>/</a:t>
            </a:r>
            <a:r>
              <a:rPr lang="en-US" dirty="0" err="1"/>
              <a:t>config</a:t>
            </a:r>
            <a:r>
              <a:rPr lang="en-US" dirty="0"/>
              <a:t> file</a:t>
            </a:r>
          </a:p>
          <a:p>
            <a:pPr lvl="1"/>
            <a:r>
              <a:rPr lang="en-US" dirty="0"/>
              <a:t>Not created automatically with </a:t>
            </a:r>
            <a:r>
              <a:rPr lang="en-US" dirty="0" err="1"/>
              <a:t>git</a:t>
            </a:r>
            <a:r>
              <a:rPr lang="en-US" dirty="0"/>
              <a:t> </a:t>
            </a:r>
            <a:r>
              <a:rPr lang="en-US" dirty="0" err="1"/>
              <a:t>init</a:t>
            </a:r>
            <a:endParaRPr lang="en-US" dirty="0"/>
          </a:p>
          <a:p>
            <a:pPr lvl="1"/>
            <a:r>
              <a:rPr lang="en-US" b="1" dirty="0"/>
              <a:t>git remote add &lt;name&gt; &lt;</a:t>
            </a:r>
            <a:r>
              <a:rPr lang="en-US" b="1" dirty="0" err="1"/>
              <a:t>url</a:t>
            </a:r>
            <a:r>
              <a:rPr lang="en-US" b="1" dirty="0"/>
              <a:t>&gt;</a:t>
            </a:r>
          </a:p>
          <a:p>
            <a:pPr lvl="2"/>
            <a:r>
              <a:rPr lang="en-US" dirty="0" err="1"/>
              <a:t>git</a:t>
            </a:r>
            <a:r>
              <a:rPr lang="en-US" dirty="0"/>
              <a:t> remote </a:t>
            </a:r>
            <a:r>
              <a:rPr lang="en-US" dirty="0" err="1"/>
              <a:t>rm</a:t>
            </a:r>
            <a:r>
              <a:rPr lang="en-US" dirty="0"/>
              <a:t> &lt;name&gt; = remove a connection</a:t>
            </a:r>
          </a:p>
          <a:p>
            <a:pPr marL="0" indent="0">
              <a:buNone/>
            </a:pPr>
            <a:endParaRPr lang="en-US" dirty="0"/>
          </a:p>
          <a:p>
            <a:r>
              <a:rPr lang="en-US" dirty="0"/>
              <a:t>Nothing automatically flows between repos even if you have a remote set up, it’s just an alias</a:t>
            </a:r>
          </a:p>
        </p:txBody>
      </p:sp>
    </p:spTree>
    <p:extLst>
      <p:ext uri="{BB962C8B-B14F-4D97-AF65-F5344CB8AC3E}">
        <p14:creationId xmlns:p14="http://schemas.microsoft.com/office/powerpoint/2010/main" val="3505998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Collaborating with </a:t>
            </a:r>
            <a:r>
              <a:rPr lang="en-US" dirty="0" err="1"/>
              <a:t>git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Getting changes:</a:t>
            </a:r>
          </a:p>
          <a:p>
            <a:pPr marL="0" indent="0">
              <a:buNone/>
            </a:pPr>
            <a:r>
              <a:rPr lang="en-US" b="1" dirty="0" err="1"/>
              <a:t>git</a:t>
            </a:r>
            <a:r>
              <a:rPr lang="en-US" b="1" dirty="0"/>
              <a:t> pull </a:t>
            </a:r>
            <a:r>
              <a:rPr lang="en-US" dirty="0"/>
              <a:t>or </a:t>
            </a:r>
            <a:r>
              <a:rPr lang="en-US" b="1" dirty="0" err="1"/>
              <a:t>git</a:t>
            </a:r>
            <a:r>
              <a:rPr lang="en-US" b="1" dirty="0"/>
              <a:t> fetch</a:t>
            </a:r>
          </a:p>
          <a:p>
            <a:pPr marL="0" indent="0">
              <a:buNone/>
            </a:pPr>
            <a:endParaRPr lang="en-US" dirty="0"/>
          </a:p>
          <a:p>
            <a:pPr marL="0" indent="0">
              <a:buNone/>
            </a:pPr>
            <a:r>
              <a:rPr lang="en-US" dirty="0"/>
              <a:t>Sending changes:</a:t>
            </a:r>
          </a:p>
          <a:p>
            <a:pPr marL="0" indent="0">
              <a:buNone/>
            </a:pPr>
            <a:r>
              <a:rPr lang="en-US" b="1" dirty="0" err="1"/>
              <a:t>git</a:t>
            </a:r>
            <a:r>
              <a:rPr lang="en-US" b="1" dirty="0"/>
              <a:t> push</a:t>
            </a:r>
          </a:p>
          <a:p>
            <a:pPr marL="0" indent="0">
              <a:buNone/>
            </a:pPr>
            <a:endParaRPr lang="en-US" b="1" dirty="0"/>
          </a:p>
          <a:p>
            <a:pPr marL="0" indent="0">
              <a:buNone/>
            </a:pPr>
            <a:r>
              <a:rPr lang="en-US" b="1" dirty="0"/>
              <a:t>Pushing branches to remote repos</a:t>
            </a:r>
            <a:r>
              <a:rPr lang="en-US" dirty="0"/>
              <a:t>:</a:t>
            </a:r>
          </a:p>
          <a:p>
            <a:pPr marL="0" indent="0">
              <a:buNone/>
            </a:pPr>
            <a:r>
              <a:rPr lang="en-US" b="1" dirty="0"/>
              <a:t>	</a:t>
            </a:r>
            <a:r>
              <a:rPr lang="en-US" dirty="0" err="1"/>
              <a:t>git</a:t>
            </a:r>
            <a:r>
              <a:rPr lang="en-US" dirty="0"/>
              <a:t> remote add new-remote-repo &lt;</a:t>
            </a:r>
            <a:r>
              <a:rPr lang="en-US" dirty="0" err="1"/>
              <a:t>url</a:t>
            </a:r>
            <a:r>
              <a:rPr lang="en-US" dirty="0"/>
              <a:t>&gt;</a:t>
            </a:r>
          </a:p>
          <a:p>
            <a:pPr marL="0" indent="0">
              <a:buNone/>
            </a:pPr>
            <a:r>
              <a:rPr lang="en-US" b="1" dirty="0"/>
              <a:t>	</a:t>
            </a:r>
            <a:r>
              <a:rPr lang="en-US" dirty="0" err="1"/>
              <a:t>git</a:t>
            </a:r>
            <a:r>
              <a:rPr lang="en-US" dirty="0"/>
              <a:t> push new-remote-repo branch</a:t>
            </a:r>
          </a:p>
          <a:p>
            <a:pPr marL="0" indent="0">
              <a:buNone/>
            </a:pPr>
            <a:r>
              <a:rPr lang="en-US" b="1" dirty="0"/>
              <a:t>delete a remote branch</a:t>
            </a:r>
            <a:endParaRPr lang="en-US" dirty="0"/>
          </a:p>
          <a:p>
            <a:pPr marL="0" indent="0">
              <a:buNone/>
            </a:pPr>
            <a:r>
              <a:rPr lang="en-US" b="1" dirty="0"/>
              <a:t>	</a:t>
            </a:r>
            <a:r>
              <a:rPr lang="en-US" dirty="0" err="1"/>
              <a:t>git</a:t>
            </a:r>
            <a:r>
              <a:rPr lang="en-US" dirty="0"/>
              <a:t> push origin --delete </a:t>
            </a:r>
            <a:r>
              <a:rPr lang="en-US" dirty="0" err="1"/>
              <a:t>bad_branch</a:t>
            </a:r>
            <a:r>
              <a:rPr lang="en-US" b="1" dirty="0"/>
              <a:t> or</a:t>
            </a:r>
          </a:p>
          <a:p>
            <a:pPr marL="0" indent="0">
              <a:buNone/>
            </a:pPr>
            <a:r>
              <a:rPr lang="en-US" b="1" dirty="0"/>
              <a:t>	</a:t>
            </a:r>
            <a:r>
              <a:rPr lang="en-US" dirty="0" err="1"/>
              <a:t>git</a:t>
            </a:r>
            <a:r>
              <a:rPr lang="en-US" dirty="0"/>
              <a:t> push origin :</a:t>
            </a:r>
            <a:r>
              <a:rPr lang="en-US" dirty="0" err="1"/>
              <a:t>bad_branch</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0133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Pushing changes</a:t>
            </a:r>
          </a:p>
        </p:txBody>
      </p:sp>
      <p:sp>
        <p:nvSpPr>
          <p:cNvPr id="3" name="Content Placeholder 2"/>
          <p:cNvSpPr>
            <a:spLocks noGrp="1"/>
          </p:cNvSpPr>
          <p:nvPr>
            <p:ph idx="1"/>
          </p:nvPr>
        </p:nvSpPr>
        <p:spPr/>
        <p:txBody>
          <a:bodyPr>
            <a:normAutofit/>
          </a:bodyPr>
          <a:lstStyle/>
          <a:p>
            <a:pPr marL="0" indent="0">
              <a:buNone/>
            </a:pPr>
            <a:r>
              <a:rPr lang="en-US" b="1" dirty="0" err="1"/>
              <a:t>git</a:t>
            </a:r>
            <a:r>
              <a:rPr lang="en-US" b="1" dirty="0"/>
              <a:t> push &lt;remote&gt; &lt;branch&gt;</a:t>
            </a:r>
            <a:endParaRPr lang="en-US" dirty="0"/>
          </a:p>
          <a:p>
            <a:pPr lvl="1"/>
            <a:r>
              <a:rPr lang="en-US" dirty="0"/>
              <a:t>`</a:t>
            </a:r>
            <a:r>
              <a:rPr lang="en-US" dirty="0" err="1"/>
              <a:t>git</a:t>
            </a:r>
            <a:r>
              <a:rPr lang="en-US" dirty="0"/>
              <a:t> push origin master` = pushing to master branch on origin (the server)</a:t>
            </a:r>
          </a:p>
          <a:p>
            <a:pPr lvl="1"/>
            <a:r>
              <a:rPr lang="en-US" dirty="0"/>
              <a:t>Essentially the same as running `</a:t>
            </a:r>
            <a:r>
              <a:rPr lang="en-US" dirty="0" err="1"/>
              <a:t>git</a:t>
            </a:r>
            <a:r>
              <a:rPr lang="en-US" dirty="0"/>
              <a:t> merge master` from inside the remote repo</a:t>
            </a:r>
          </a:p>
          <a:p>
            <a:pPr lvl="1"/>
            <a:r>
              <a:rPr lang="en-US" dirty="0"/>
              <a:t>change master to whatever branch you to want to push changes to</a:t>
            </a:r>
          </a:p>
          <a:p>
            <a:pPr lvl="1"/>
            <a:r>
              <a:rPr lang="en-US" dirty="0"/>
              <a:t>A branch is not available to others unless you push it to your remote repo (</a:t>
            </a:r>
            <a:r>
              <a:rPr lang="en-US" dirty="0" err="1"/>
              <a:t>git</a:t>
            </a:r>
            <a:r>
              <a:rPr lang="en-US" dirty="0"/>
              <a:t> push origin &lt;branch&gt;)</a:t>
            </a:r>
          </a:p>
          <a:p>
            <a:pPr lvl="1"/>
            <a:r>
              <a:rPr lang="en-US" dirty="0"/>
              <a:t>When you commit a file, you have committed to HEAD but it’s not in the remote repo yet. This is what push is for. </a:t>
            </a:r>
          </a:p>
          <a:p>
            <a:pPr lvl="1"/>
            <a:r>
              <a:rPr lang="en-US" dirty="0"/>
              <a:t>Will not push if a fast-forward merge is not possible (--force)</a:t>
            </a:r>
          </a:p>
          <a:p>
            <a:pPr lvl="1"/>
            <a:r>
              <a:rPr lang="en-US" dirty="0"/>
              <a:t>--all = push all branches</a:t>
            </a:r>
          </a:p>
          <a:p>
            <a:pPr lvl="1"/>
            <a:endParaRPr lang="en-US" dirty="0"/>
          </a:p>
          <a:p>
            <a:pPr marL="0" indent="0">
              <a:buNone/>
            </a:pPr>
            <a:endParaRPr lang="en-US" dirty="0"/>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49500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you might need to take</a:t>
            </a:r>
          </a:p>
        </p:txBody>
      </p:sp>
      <p:sp>
        <p:nvSpPr>
          <p:cNvPr id="3" name="Content Placeholder 2"/>
          <p:cNvSpPr>
            <a:spLocks noGrp="1"/>
          </p:cNvSpPr>
          <p:nvPr>
            <p:ph idx="1"/>
          </p:nvPr>
        </p:nvSpPr>
        <p:spPr/>
        <p:txBody>
          <a:bodyPr>
            <a:normAutofit fontScale="92500" lnSpcReduction="20000"/>
          </a:bodyPr>
          <a:lstStyle/>
          <a:p>
            <a:r>
              <a:rPr lang="en-US" dirty="0"/>
              <a:t>If you get request failed and </a:t>
            </a:r>
            <a:r>
              <a:rPr lang="en-US" dirty="0" err="1"/>
              <a:t>url</a:t>
            </a:r>
            <a:r>
              <a:rPr lang="en-US" dirty="0"/>
              <a:t> is https:</a:t>
            </a:r>
          </a:p>
          <a:p>
            <a:pPr lvl="1"/>
            <a:r>
              <a:rPr lang="en-US" dirty="0"/>
              <a:t>Use this </a:t>
            </a:r>
            <a:r>
              <a:rPr lang="en-US" dirty="0" err="1"/>
              <a:t>url</a:t>
            </a:r>
            <a:r>
              <a:rPr lang="en-US" dirty="0"/>
              <a:t> instead </a:t>
            </a:r>
            <a:r>
              <a:rPr lang="en-US" dirty="0" err="1">
                <a:hlinkClick r:id="rId2"/>
              </a:rPr>
              <a:t>git@github.com:username</a:t>
            </a:r>
            <a:r>
              <a:rPr lang="en-US" dirty="0">
                <a:hlinkClick r:id="rId2"/>
              </a:rPr>
              <a:t>/</a:t>
            </a:r>
            <a:r>
              <a:rPr lang="en-US" dirty="0" err="1">
                <a:hlinkClick r:id="rId2"/>
              </a:rPr>
              <a:t>reponame</a:t>
            </a:r>
            <a:endParaRPr lang="en-US" dirty="0"/>
          </a:p>
          <a:p>
            <a:r>
              <a:rPr lang="en-US" dirty="0"/>
              <a:t>If you get permission denied (</a:t>
            </a:r>
            <a:r>
              <a:rPr lang="en-US" dirty="0" err="1"/>
              <a:t>publickey</a:t>
            </a:r>
            <a:r>
              <a:rPr lang="en-US" dirty="0"/>
              <a:t>) you need to add the SSH key to your </a:t>
            </a:r>
            <a:r>
              <a:rPr lang="en-US" dirty="0" err="1"/>
              <a:t>github</a:t>
            </a:r>
            <a:r>
              <a:rPr lang="en-US" dirty="0"/>
              <a:t> account</a:t>
            </a:r>
          </a:p>
          <a:p>
            <a:pPr marL="914400" lvl="1" indent="-457200">
              <a:buFont typeface="+mj-lt"/>
              <a:buAutoNum type="arabicPeriod"/>
            </a:pPr>
            <a:r>
              <a:rPr lang="en-US" dirty="0"/>
              <a:t>Create an SSH key:</a:t>
            </a:r>
          </a:p>
          <a:p>
            <a:pPr marL="1428750" lvl="2" indent="-514350">
              <a:buFont typeface="+mj-lt"/>
              <a:buAutoNum type="romanUcPeriod"/>
            </a:pPr>
            <a:r>
              <a:rPr lang="en-US" dirty="0"/>
              <a:t>cd ~/.</a:t>
            </a:r>
            <a:r>
              <a:rPr lang="en-US" dirty="0" err="1"/>
              <a:t>ssh</a:t>
            </a:r>
            <a:endParaRPr lang="en-US" dirty="0"/>
          </a:p>
          <a:p>
            <a:pPr marL="1428750" lvl="2" indent="-514350">
              <a:buFont typeface="+mj-lt"/>
              <a:buAutoNum type="romanUcPeriod"/>
            </a:pPr>
            <a:r>
              <a:rPr lang="en-US" dirty="0" err="1"/>
              <a:t>ssh-keygen</a:t>
            </a:r>
            <a:endParaRPr lang="en-US" dirty="0"/>
          </a:p>
          <a:p>
            <a:pPr marL="1428750" lvl="2" indent="-514350">
              <a:buFont typeface="+mj-lt"/>
              <a:buAutoNum type="romanUcPeriod"/>
            </a:pPr>
            <a:r>
              <a:rPr lang="en-US" dirty="0"/>
              <a:t>Hit enter for all the defaults, will create a new file called id_rsa.pub (or whatever you name it for non-default)</a:t>
            </a:r>
          </a:p>
          <a:p>
            <a:pPr marL="914400" lvl="1" indent="-457200">
              <a:buFont typeface="+mj-lt"/>
              <a:buAutoNum type="arabicPeriod"/>
            </a:pPr>
            <a:r>
              <a:rPr lang="en-US" dirty="0"/>
              <a:t>Add key to your </a:t>
            </a:r>
            <a:r>
              <a:rPr lang="en-US" dirty="0" err="1"/>
              <a:t>github</a:t>
            </a:r>
            <a:r>
              <a:rPr lang="en-US" dirty="0"/>
              <a:t> account:</a:t>
            </a:r>
          </a:p>
          <a:p>
            <a:pPr marL="1428750" lvl="2" indent="-514350">
              <a:buFont typeface="+mj-lt"/>
              <a:buAutoNum type="romanUcPeriod"/>
            </a:pPr>
            <a:r>
              <a:rPr lang="en-US" dirty="0"/>
              <a:t>Go to </a:t>
            </a:r>
            <a:r>
              <a:rPr lang="en-US" dirty="0">
                <a:hlinkClick r:id="rId3"/>
              </a:rPr>
              <a:t>https://github.com/settings/keys</a:t>
            </a:r>
            <a:endParaRPr lang="en-US" dirty="0"/>
          </a:p>
          <a:p>
            <a:pPr marL="1428750" lvl="2" indent="-514350">
              <a:buFont typeface="+mj-lt"/>
              <a:buAutoNum type="romanUcPeriod"/>
            </a:pPr>
            <a:r>
              <a:rPr lang="en-US" dirty="0">
                <a:sym typeface="Wingdings" panose="05000000000000000000" pitchFamily="2" charset="2"/>
              </a:rPr>
              <a:t>New SSH key</a:t>
            </a:r>
          </a:p>
          <a:p>
            <a:pPr marL="1428750" lvl="2" indent="-514350">
              <a:buFont typeface="+mj-lt"/>
              <a:buAutoNum type="romanUcPeriod"/>
            </a:pPr>
            <a:r>
              <a:rPr lang="en-US" dirty="0">
                <a:sym typeface="Wingdings" panose="05000000000000000000" pitchFamily="2" charset="2"/>
              </a:rPr>
              <a:t>Copy and paste the contents of id_rsa.pub</a:t>
            </a:r>
          </a:p>
          <a:p>
            <a:pPr marL="914400" lvl="1" indent="-457200">
              <a:buFont typeface="+mj-lt"/>
              <a:buAutoNum type="arabicPeriod"/>
            </a:pPr>
            <a:r>
              <a:rPr lang="en-US" dirty="0">
                <a:sym typeface="Wingdings" panose="05000000000000000000" pitchFamily="2" charset="2"/>
              </a:rPr>
              <a:t>Type in </a:t>
            </a:r>
            <a:r>
              <a:rPr lang="en-US" dirty="0" err="1">
                <a:sym typeface="Wingdings" panose="05000000000000000000" pitchFamily="2" charset="2"/>
              </a:rPr>
              <a:t>consol</a:t>
            </a:r>
            <a:r>
              <a:rPr lang="en-US" dirty="0">
                <a:sym typeface="Wingdings" panose="05000000000000000000" pitchFamily="2" charset="2"/>
              </a:rPr>
              <a:t>:</a:t>
            </a:r>
          </a:p>
          <a:p>
            <a:pPr lvl="2"/>
            <a:r>
              <a:rPr lang="en-US" dirty="0" err="1">
                <a:sym typeface="Wingdings" panose="05000000000000000000" pitchFamily="2" charset="2"/>
              </a:rPr>
              <a:t>ssh</a:t>
            </a:r>
            <a:r>
              <a:rPr lang="en-US" dirty="0">
                <a:sym typeface="Wingdings" panose="05000000000000000000" pitchFamily="2" charset="2"/>
              </a:rPr>
              <a:t> –T git@github.com</a:t>
            </a:r>
          </a:p>
          <a:p>
            <a:pPr lvl="2"/>
            <a:endParaRPr lang="en-US" dirty="0"/>
          </a:p>
          <a:p>
            <a:pPr lvl="2"/>
            <a:endParaRPr lang="en-US" dirty="0"/>
          </a:p>
          <a:p>
            <a:pPr lvl="1"/>
            <a:endParaRPr lang="en-US" dirty="0"/>
          </a:p>
        </p:txBody>
      </p:sp>
    </p:spTree>
    <p:extLst>
      <p:ext uri="{BB962C8B-B14F-4D97-AF65-F5344CB8AC3E}">
        <p14:creationId xmlns:p14="http://schemas.microsoft.com/office/powerpoint/2010/main" val="1542292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216" y="240030"/>
            <a:ext cx="7421274" cy="34861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216" y="3904297"/>
            <a:ext cx="7438137" cy="2016443"/>
          </a:xfrm>
          <a:prstGeom prst="rect">
            <a:avLst/>
          </a:prstGeom>
        </p:spPr>
      </p:pic>
    </p:spTree>
    <p:extLst>
      <p:ext uri="{BB962C8B-B14F-4D97-AF65-F5344CB8AC3E}">
        <p14:creationId xmlns:p14="http://schemas.microsoft.com/office/powerpoint/2010/main" val="413165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fake being a programmer</a:t>
            </a:r>
          </a:p>
        </p:txBody>
      </p:sp>
      <p:sp>
        <p:nvSpPr>
          <p:cNvPr id="3" name="Content Placeholder 2"/>
          <p:cNvSpPr>
            <a:spLocks noGrp="1"/>
          </p:cNvSpPr>
          <p:nvPr>
            <p:ph idx="1"/>
          </p:nvPr>
        </p:nvSpPr>
        <p:spPr/>
        <p:txBody>
          <a:bodyPr/>
          <a:lstStyle/>
          <a:p>
            <a:r>
              <a:rPr lang="en-US" dirty="0"/>
              <a:t>Use </a:t>
            </a:r>
            <a:r>
              <a:rPr lang="en-US" sz="3600" dirty="0" err="1"/>
              <a:t>git</a:t>
            </a:r>
            <a:r>
              <a:rPr lang="en-US" sz="3600" dirty="0"/>
              <a:t> bisect</a:t>
            </a:r>
            <a:endParaRPr lang="en-US" sz="9600" dirty="0"/>
          </a:p>
          <a:p>
            <a:r>
              <a:rPr lang="en-US" dirty="0"/>
              <a:t>Identify 1 line of code that broke some feature years ago</a:t>
            </a:r>
          </a:p>
          <a:p>
            <a:r>
              <a:rPr lang="en-US" dirty="0"/>
              <a:t>Change that line of code</a:t>
            </a:r>
          </a:p>
          <a:p>
            <a:r>
              <a:rPr lang="en-US" dirty="0"/>
              <a:t>Compile</a:t>
            </a:r>
          </a:p>
          <a:p>
            <a:r>
              <a:rPr lang="en-US" dirty="0"/>
              <a:t>Show people you fixed something in Rosetta</a:t>
            </a:r>
          </a:p>
          <a:p>
            <a:r>
              <a:rPr lang="en-US" dirty="0"/>
              <a:t>Accolades</a:t>
            </a:r>
          </a:p>
        </p:txBody>
      </p:sp>
    </p:spTree>
    <p:extLst>
      <p:ext uri="{BB962C8B-B14F-4D97-AF65-F5344CB8AC3E}">
        <p14:creationId xmlns:p14="http://schemas.microsoft.com/office/powerpoint/2010/main" val="3732684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changes</a:t>
            </a:r>
          </a:p>
        </p:txBody>
      </p:sp>
      <p:sp>
        <p:nvSpPr>
          <p:cNvPr id="3" name="Content Placeholder 2"/>
          <p:cNvSpPr>
            <a:spLocks noGrp="1"/>
          </p:cNvSpPr>
          <p:nvPr>
            <p:ph idx="1"/>
          </p:nvPr>
        </p:nvSpPr>
        <p:spPr/>
        <p:txBody>
          <a:bodyPr/>
          <a:lstStyle/>
          <a:p>
            <a:pPr marL="0" indent="0">
              <a:buNone/>
            </a:pPr>
            <a:r>
              <a:rPr lang="en-US" b="1" dirty="0" err="1"/>
              <a:t>git</a:t>
            </a:r>
            <a:r>
              <a:rPr lang="en-US" b="1" dirty="0"/>
              <a:t> pull</a:t>
            </a:r>
          </a:p>
          <a:p>
            <a:pPr lvl="1"/>
            <a:r>
              <a:rPr lang="en-US" dirty="0"/>
              <a:t>often used without any parameters</a:t>
            </a:r>
            <a:endParaRPr lang="en-US" b="1" dirty="0"/>
          </a:p>
          <a:p>
            <a:pPr lvl="1"/>
            <a:r>
              <a:rPr lang="en-US" b="1" dirty="0"/>
              <a:t>--all </a:t>
            </a:r>
            <a:r>
              <a:rPr lang="en-US" dirty="0"/>
              <a:t>= pull all changes from server and merge into local repo with single command</a:t>
            </a:r>
          </a:p>
          <a:p>
            <a:pPr lvl="1"/>
            <a:r>
              <a:rPr lang="en-US" dirty="0"/>
              <a:t>pull is a combination of </a:t>
            </a:r>
            <a:r>
              <a:rPr lang="en-US" dirty="0" err="1"/>
              <a:t>git</a:t>
            </a:r>
            <a:r>
              <a:rPr lang="en-US" dirty="0"/>
              <a:t> fetch followed by </a:t>
            </a:r>
            <a:r>
              <a:rPr lang="en-US" dirty="0" err="1"/>
              <a:t>git</a:t>
            </a:r>
            <a:r>
              <a:rPr lang="en-US" dirty="0"/>
              <a:t> merge.</a:t>
            </a:r>
          </a:p>
          <a:p>
            <a:pPr marL="0" indent="0">
              <a:buNone/>
            </a:pPr>
            <a:endParaRPr lang="en-US" b="1" dirty="0"/>
          </a:p>
          <a:p>
            <a:pPr marL="0" indent="0">
              <a:buNone/>
            </a:pPr>
            <a:endParaRPr lang="en-US" dirty="0"/>
          </a:p>
        </p:txBody>
      </p:sp>
      <p:pic>
        <p:nvPicPr>
          <p:cNvPr id="4" name="Picture 3"/>
          <p:cNvPicPr/>
          <p:nvPr/>
        </p:nvPicPr>
        <p:blipFill>
          <a:blip r:embed="rId2"/>
          <a:stretch>
            <a:fillRect/>
          </a:stretch>
        </p:blipFill>
        <p:spPr>
          <a:xfrm>
            <a:off x="565202" y="4001294"/>
            <a:ext cx="3897797" cy="2596217"/>
          </a:xfrm>
          <a:prstGeom prst="rect">
            <a:avLst/>
          </a:prstGeom>
        </p:spPr>
      </p:pic>
      <p:pic>
        <p:nvPicPr>
          <p:cNvPr id="5" name="Picture 4"/>
          <p:cNvPicPr/>
          <p:nvPr/>
        </p:nvPicPr>
        <p:blipFill>
          <a:blip r:embed="rId3"/>
          <a:stretch>
            <a:fillRect/>
          </a:stretch>
        </p:blipFill>
        <p:spPr>
          <a:xfrm>
            <a:off x="4621624" y="4001294"/>
            <a:ext cx="3872050" cy="2750732"/>
          </a:xfrm>
          <a:prstGeom prst="rect">
            <a:avLst/>
          </a:prstGeom>
        </p:spPr>
      </p:pic>
      <p:sp>
        <p:nvSpPr>
          <p:cNvPr id="6" name="TextBox 5"/>
          <p:cNvSpPr txBox="1"/>
          <p:nvPr/>
        </p:nvSpPr>
        <p:spPr>
          <a:xfrm>
            <a:off x="8493674" y="4714626"/>
            <a:ext cx="352216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Pull will download all changes from point where local and master diverged (E)</a:t>
            </a:r>
          </a:p>
          <a:p>
            <a:pPr marL="285750" indent="-285750">
              <a:buFont typeface="Arial" panose="020B0604020202020204" pitchFamily="34" charset="0"/>
              <a:buChar char="•"/>
            </a:pPr>
            <a:r>
              <a:rPr lang="en-US" sz="1400" dirty="0"/>
              <a:t>New commit (H) is a new merge commit that contains contents of remote A-B-C commits and has a combined log message</a:t>
            </a:r>
          </a:p>
        </p:txBody>
      </p:sp>
    </p:spTree>
    <p:extLst>
      <p:ext uri="{BB962C8B-B14F-4D97-AF65-F5344CB8AC3E}">
        <p14:creationId xmlns:p14="http://schemas.microsoft.com/office/powerpoint/2010/main" val="2830542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17" y="406717"/>
            <a:ext cx="8099108" cy="6034911"/>
          </a:xfrm>
          <a:prstGeom prst="rect">
            <a:avLst/>
          </a:prstGeom>
        </p:spPr>
      </p:pic>
    </p:spTree>
    <p:extLst>
      <p:ext uri="{BB962C8B-B14F-4D97-AF65-F5344CB8AC3E}">
        <p14:creationId xmlns:p14="http://schemas.microsoft.com/office/powerpoint/2010/main" val="1282556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up-to-date with rebase</a:t>
            </a:r>
          </a:p>
        </p:txBody>
      </p:sp>
      <p:sp>
        <p:nvSpPr>
          <p:cNvPr id="3" name="Content Placeholder 2"/>
          <p:cNvSpPr>
            <a:spLocks noGrp="1"/>
          </p:cNvSpPr>
          <p:nvPr>
            <p:ph idx="1"/>
          </p:nvPr>
        </p:nvSpPr>
        <p:spPr/>
        <p:txBody>
          <a:bodyPr>
            <a:normAutofit/>
          </a:bodyPr>
          <a:lstStyle/>
          <a:p>
            <a:r>
              <a:rPr lang="en-US" dirty="0"/>
              <a:t>Instead of pulling with merge, use rebase to keep things clean</a:t>
            </a:r>
          </a:p>
          <a:p>
            <a:pPr marL="971550" lvl="1" indent="-514350">
              <a:buFont typeface="+mj-lt"/>
              <a:buAutoNum type="arabicPeriod"/>
            </a:pPr>
            <a:r>
              <a:rPr lang="en-US" dirty="0"/>
              <a:t>You clone and start a feature branch</a:t>
            </a:r>
          </a:p>
          <a:p>
            <a:pPr marL="971550" lvl="1" indent="-514350">
              <a:buFont typeface="+mj-lt"/>
              <a:buAutoNum type="arabicPeriod"/>
            </a:pPr>
            <a:r>
              <a:rPr lang="en-US" dirty="0"/>
              <a:t>The origin master branch progresses while you’re working</a:t>
            </a:r>
          </a:p>
          <a:p>
            <a:pPr marL="971550" lvl="1" indent="-514350">
              <a:buFont typeface="+mj-lt"/>
              <a:buAutoNum type="arabicPeriod"/>
            </a:pPr>
            <a:r>
              <a:rPr lang="en-US" dirty="0"/>
              <a:t>You want to get updates but don’t want to clutter history</a:t>
            </a:r>
          </a:p>
          <a:p>
            <a:pPr lvl="2"/>
            <a:r>
              <a:rPr lang="en-US" dirty="0"/>
              <a:t>Pull with merge would add unnecessary merge commits every time you pull</a:t>
            </a:r>
          </a:p>
          <a:p>
            <a:pPr marL="971550" lvl="1" indent="-514350">
              <a:buFont typeface="+mj-lt"/>
              <a:buAutoNum type="arabicPeriod"/>
            </a:pPr>
            <a:r>
              <a:rPr lang="en-US" dirty="0"/>
              <a:t>Use </a:t>
            </a:r>
            <a:r>
              <a:rPr lang="en-US" dirty="0" err="1"/>
              <a:t>git</a:t>
            </a:r>
            <a:r>
              <a:rPr lang="en-US" dirty="0"/>
              <a:t> pull --rebase</a:t>
            </a:r>
          </a:p>
          <a:p>
            <a:pPr lvl="2"/>
            <a:r>
              <a:rPr lang="en-US" dirty="0"/>
              <a:t>To be careful, you can use –</a:t>
            </a:r>
            <a:r>
              <a:rPr lang="en-US" dirty="0" err="1"/>
              <a:t>i</a:t>
            </a:r>
            <a:r>
              <a:rPr lang="en-US" dirty="0"/>
              <a:t> for interactive rebase</a:t>
            </a:r>
          </a:p>
          <a:p>
            <a:pPr lvl="2"/>
            <a:r>
              <a:rPr lang="en-US" dirty="0"/>
              <a:t>Rebase often to avoid conflicts when origin master has gone too far</a:t>
            </a:r>
          </a:p>
          <a:p>
            <a:pPr marL="0" indent="0">
              <a:buNone/>
            </a:pPr>
            <a:endParaRPr lang="en-US" dirty="0"/>
          </a:p>
        </p:txBody>
      </p:sp>
      <p:pic>
        <p:nvPicPr>
          <p:cNvPr id="4" name="Picture 3"/>
          <p:cNvPicPr/>
          <p:nvPr/>
        </p:nvPicPr>
        <p:blipFill>
          <a:blip r:embed="rId2"/>
          <a:stretch>
            <a:fillRect/>
          </a:stretch>
        </p:blipFill>
        <p:spPr>
          <a:xfrm>
            <a:off x="9275798" y="3849829"/>
            <a:ext cx="2735580" cy="2105660"/>
          </a:xfrm>
          <a:prstGeom prst="rect">
            <a:avLst/>
          </a:prstGeom>
        </p:spPr>
      </p:pic>
      <p:sp>
        <p:nvSpPr>
          <p:cNvPr id="5" name="Rectangle 4"/>
          <p:cNvSpPr/>
          <p:nvPr/>
        </p:nvSpPr>
        <p:spPr>
          <a:xfrm>
            <a:off x="232131" y="6311900"/>
            <a:ext cx="8784702" cy="369332"/>
          </a:xfrm>
          <a:prstGeom prst="rect">
            <a:avLst/>
          </a:prstGeom>
        </p:spPr>
        <p:txBody>
          <a:bodyPr wrap="square">
            <a:spAutoFit/>
          </a:bodyPr>
          <a:lstStyle/>
          <a:p>
            <a:r>
              <a:rPr lang="en-US" dirty="0" err="1"/>
              <a:t>git</a:t>
            </a:r>
            <a:r>
              <a:rPr lang="en-US" dirty="0"/>
              <a:t> </a:t>
            </a:r>
            <a:r>
              <a:rPr lang="en-US" dirty="0" err="1"/>
              <a:t>config</a:t>
            </a:r>
            <a:r>
              <a:rPr lang="en-US" dirty="0"/>
              <a:t> --global </a:t>
            </a:r>
            <a:r>
              <a:rPr lang="en-US" dirty="0" err="1"/>
              <a:t>branch.autosetuprebase</a:t>
            </a:r>
            <a:r>
              <a:rPr lang="en-US" dirty="0"/>
              <a:t> always = always rebase instead of merge with pull</a:t>
            </a:r>
          </a:p>
        </p:txBody>
      </p:sp>
    </p:spTree>
    <p:extLst>
      <p:ext uri="{BB962C8B-B14F-4D97-AF65-F5344CB8AC3E}">
        <p14:creationId xmlns:p14="http://schemas.microsoft.com/office/powerpoint/2010/main" val="3492680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fetch (step 1 of </a:t>
            </a:r>
            <a:r>
              <a:rPr lang="en-US" dirty="0" err="1"/>
              <a:t>git</a:t>
            </a:r>
            <a:r>
              <a:rPr lang="en-US" dirty="0"/>
              <a:t> pull)</a:t>
            </a:r>
          </a:p>
        </p:txBody>
      </p:sp>
      <p:sp>
        <p:nvSpPr>
          <p:cNvPr id="3" name="Content Placeholder 2"/>
          <p:cNvSpPr>
            <a:spLocks noGrp="1"/>
          </p:cNvSpPr>
          <p:nvPr>
            <p:ph idx="1"/>
          </p:nvPr>
        </p:nvSpPr>
        <p:spPr/>
        <p:txBody>
          <a:bodyPr>
            <a:normAutofit/>
          </a:bodyPr>
          <a:lstStyle/>
          <a:p>
            <a:r>
              <a:rPr lang="en-US" dirty="0"/>
              <a:t>Downloads changes but doesn’t merge them</a:t>
            </a:r>
          </a:p>
          <a:p>
            <a:r>
              <a:rPr lang="en-US" dirty="0"/>
              <a:t>Lets you see how central repo has progressed but doesn’t force you to merge the changes into your repo.</a:t>
            </a:r>
          </a:p>
          <a:p>
            <a:r>
              <a:rPr lang="en-US" dirty="0"/>
              <a:t>Safe way to review commits before integrating them with local repo.</a:t>
            </a:r>
          </a:p>
          <a:p>
            <a:r>
              <a:rPr lang="en-US" dirty="0"/>
              <a:t>Remote branches are just like local branches except they map to commits from somebody else’s repo and are prefixed by the remote they belong and are found in .git/refs/remotes</a:t>
            </a:r>
          </a:p>
          <a:p>
            <a:pPr lvl="1"/>
            <a:r>
              <a:rPr lang="en-US" dirty="0"/>
              <a:t>git branch –r (shows all branches: local are prefixed with origin, remote branches are prefixed with remote-repo/</a:t>
            </a:r>
          </a:p>
        </p:txBody>
      </p:sp>
    </p:spTree>
    <p:extLst>
      <p:ext uri="{BB962C8B-B14F-4D97-AF65-F5344CB8AC3E}">
        <p14:creationId xmlns:p14="http://schemas.microsoft.com/office/powerpoint/2010/main" val="2519554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Forking</a:t>
            </a:r>
          </a:p>
        </p:txBody>
      </p:sp>
      <p:sp>
        <p:nvSpPr>
          <p:cNvPr id="3" name="Content Placeholder 2"/>
          <p:cNvSpPr>
            <a:spLocks noGrp="1"/>
          </p:cNvSpPr>
          <p:nvPr>
            <p:ph idx="1"/>
          </p:nvPr>
        </p:nvSpPr>
        <p:spPr/>
        <p:txBody>
          <a:bodyPr/>
          <a:lstStyle/>
          <a:p>
            <a:r>
              <a:rPr lang="en-US" dirty="0"/>
              <a:t>Create your own public copy of a public repo</a:t>
            </a:r>
          </a:p>
          <a:p>
            <a:r>
              <a:rPr lang="en-US" dirty="0"/>
              <a:t>Forking comes in because you typically have read access to another’s public repo but not write access. Once you fork, clone, change, push, you can create pull request to write to it.</a:t>
            </a:r>
          </a:p>
          <a:p>
            <a:r>
              <a:rPr lang="en-US" dirty="0"/>
              <a:t>Forking is another way of saving a clone or copy. Unlike branch, fork is independent from original repo. If original repo is deleted, fork remains. If you fork a repo, you get that repo and all of its branches.</a:t>
            </a:r>
          </a:p>
          <a:p>
            <a:endParaRPr lang="en-US" dirty="0"/>
          </a:p>
        </p:txBody>
      </p:sp>
    </p:spTree>
    <p:extLst>
      <p:ext uri="{BB962C8B-B14F-4D97-AF65-F5344CB8AC3E}">
        <p14:creationId xmlns:p14="http://schemas.microsoft.com/office/powerpoint/2010/main" val="155118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Request</a:t>
            </a:r>
          </a:p>
        </p:txBody>
      </p:sp>
      <p:sp>
        <p:nvSpPr>
          <p:cNvPr id="3" name="Content Placeholder 2"/>
          <p:cNvSpPr>
            <a:spLocks noGrp="1"/>
          </p:cNvSpPr>
          <p:nvPr>
            <p:ph idx="1"/>
          </p:nvPr>
        </p:nvSpPr>
        <p:spPr/>
        <p:txBody>
          <a:bodyPr>
            <a:normAutofit/>
          </a:bodyPr>
          <a:lstStyle/>
          <a:p>
            <a:r>
              <a:rPr lang="en-US" dirty="0"/>
              <a:t>Ask another dev to merge one of your branches into their repo.</a:t>
            </a:r>
          </a:p>
          <a:p>
            <a:pPr lvl="1"/>
            <a:r>
              <a:rPr lang="en-US" dirty="0"/>
              <a:t>Essentially a comment thread attached to a feature branch.</a:t>
            </a:r>
          </a:p>
          <a:p>
            <a:pPr lvl="1"/>
            <a:r>
              <a:rPr lang="en-US" dirty="0"/>
              <a:t>Can be used when a dev gets stuck to ask for help from rest of team.</a:t>
            </a:r>
          </a:p>
          <a:p>
            <a:pPr lvl="1"/>
            <a:r>
              <a:rPr lang="en-US" dirty="0"/>
              <a:t>Formal code review, other </a:t>
            </a:r>
            <a:r>
              <a:rPr lang="en-US" dirty="0" err="1"/>
              <a:t>devs</a:t>
            </a:r>
            <a:r>
              <a:rPr lang="en-US" dirty="0"/>
              <a:t> can push changes</a:t>
            </a:r>
          </a:p>
          <a:p>
            <a:r>
              <a:rPr lang="en-US" dirty="0"/>
              <a:t>Pull Request Workflow</a:t>
            </a:r>
          </a:p>
          <a:p>
            <a:pPr marL="971550" lvl="1" indent="-514350">
              <a:buFont typeface="+mj-lt"/>
              <a:buAutoNum type="arabicPeriod"/>
            </a:pPr>
            <a:r>
              <a:rPr lang="en-US" dirty="0"/>
              <a:t>Dev creates feature branch in local repo</a:t>
            </a:r>
          </a:p>
          <a:p>
            <a:pPr marL="971550" lvl="1" indent="-514350">
              <a:buFont typeface="+mj-lt"/>
              <a:buAutoNum type="arabicPeriod"/>
            </a:pPr>
            <a:r>
              <a:rPr lang="en-US" dirty="0"/>
              <a:t>Dev pushes branch to public repo</a:t>
            </a:r>
          </a:p>
          <a:p>
            <a:pPr marL="971550" lvl="1" indent="-514350">
              <a:buFont typeface="+mj-lt"/>
              <a:buAutoNum type="arabicPeriod"/>
            </a:pPr>
            <a:r>
              <a:rPr lang="en-US" dirty="0"/>
              <a:t>Dev files a pull request</a:t>
            </a:r>
          </a:p>
          <a:p>
            <a:pPr marL="971550" lvl="1" indent="-514350">
              <a:buFont typeface="+mj-lt"/>
              <a:buAutoNum type="arabicPeriod"/>
            </a:pPr>
            <a:r>
              <a:rPr lang="en-US" dirty="0"/>
              <a:t>Rest of team reviews code, discusses it, and alters it</a:t>
            </a:r>
          </a:p>
          <a:p>
            <a:pPr marL="971550" lvl="1" indent="-514350">
              <a:buFont typeface="+mj-lt"/>
              <a:buAutoNum type="arabicPeriod"/>
            </a:pPr>
            <a:r>
              <a:rPr lang="en-US" dirty="0"/>
              <a:t>Project maintainer merges feature and closes pull request</a:t>
            </a:r>
          </a:p>
          <a:p>
            <a:endParaRPr lang="en-US" dirty="0"/>
          </a:p>
        </p:txBody>
      </p:sp>
    </p:spTree>
    <p:extLst>
      <p:ext uri="{BB962C8B-B14F-4D97-AF65-F5344CB8AC3E}">
        <p14:creationId xmlns:p14="http://schemas.microsoft.com/office/powerpoint/2010/main" val="3049290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endParaRPr lang="en-US" dirty="0"/>
          </a:p>
        </p:txBody>
      </p:sp>
      <p:sp>
        <p:nvSpPr>
          <p:cNvPr id="3" name="Content Placeholder 2"/>
          <p:cNvSpPr>
            <a:spLocks noGrp="1"/>
          </p:cNvSpPr>
          <p:nvPr>
            <p:ph idx="1"/>
          </p:nvPr>
        </p:nvSpPr>
        <p:spPr/>
        <p:txBody>
          <a:bodyPr/>
          <a:lstStyle/>
          <a:p>
            <a:r>
              <a:rPr lang="en-US" dirty="0"/>
              <a:t>Code hosting platform for version control and collaboration</a:t>
            </a:r>
          </a:p>
          <a:p>
            <a:r>
              <a:rPr lang="en-US" dirty="0"/>
              <a:t>Repo = a single project, can contain folders and files, images, videos, datasets, anything your project needs</a:t>
            </a:r>
          </a:p>
          <a:p>
            <a:r>
              <a:rPr lang="en-US" dirty="0"/>
              <a:t>Recommended to include a README or a file with info about your project (</a:t>
            </a:r>
            <a:r>
              <a:rPr lang="en-US" dirty="0" err="1"/>
              <a:t>Github</a:t>
            </a:r>
            <a:r>
              <a:rPr lang="en-US" dirty="0"/>
              <a:t> will prompt for a README when you create a new repo)</a:t>
            </a:r>
          </a:p>
        </p:txBody>
      </p:sp>
    </p:spTree>
    <p:extLst>
      <p:ext uri="{BB962C8B-B14F-4D97-AF65-F5344CB8AC3E}">
        <p14:creationId xmlns:p14="http://schemas.microsoft.com/office/powerpoint/2010/main" val="689654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public repo on </a:t>
            </a:r>
            <a:r>
              <a:rPr lang="en-US" dirty="0" err="1"/>
              <a:t>Github</a:t>
            </a:r>
            <a:endParaRPr lang="en-US" dirty="0"/>
          </a:p>
        </p:txBody>
      </p:sp>
      <p:sp>
        <p:nvSpPr>
          <p:cNvPr id="3" name="Content Placeholder 2"/>
          <p:cNvSpPr>
            <a:spLocks noGrp="1"/>
          </p:cNvSpPr>
          <p:nvPr>
            <p:ph idx="1"/>
          </p:nvPr>
        </p:nvSpPr>
        <p:spPr/>
        <p:txBody>
          <a:bodyPr/>
          <a:lstStyle/>
          <a:p>
            <a:r>
              <a:rPr lang="en-US" dirty="0"/>
              <a:t>Click + next to avatar and select New Repository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60" y="2741168"/>
            <a:ext cx="5955416" cy="3362669"/>
          </a:xfrm>
          <a:prstGeom prst="rect">
            <a:avLst/>
          </a:prstGeom>
        </p:spPr>
      </p:pic>
    </p:spTree>
    <p:extLst>
      <p:ext uri="{BB962C8B-B14F-4D97-AF65-F5344CB8AC3E}">
        <p14:creationId xmlns:p14="http://schemas.microsoft.com/office/powerpoint/2010/main" val="4163776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things on </a:t>
            </a:r>
            <a:r>
              <a:rPr lang="en-US" dirty="0" err="1"/>
              <a:t>Github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26" y="1312317"/>
            <a:ext cx="6325148" cy="5262066"/>
          </a:xfrm>
          <a:prstGeom prst="rect">
            <a:avLst/>
          </a:prstGeom>
        </p:spPr>
      </p:pic>
      <p:sp>
        <p:nvSpPr>
          <p:cNvPr id="5" name="TextBox 4"/>
          <p:cNvSpPr txBox="1"/>
          <p:nvPr/>
        </p:nvSpPr>
        <p:spPr>
          <a:xfrm>
            <a:off x="7467600" y="4486275"/>
            <a:ext cx="4220130" cy="646331"/>
          </a:xfrm>
          <a:prstGeom prst="rect">
            <a:avLst/>
          </a:prstGeom>
          <a:noFill/>
        </p:spPr>
        <p:txBody>
          <a:bodyPr wrap="none" rtlCol="0">
            <a:spAutoFit/>
          </a:bodyPr>
          <a:lstStyle/>
          <a:p>
            <a:r>
              <a:rPr lang="en-US" dirty="0"/>
              <a:t>README is always displayed at project root</a:t>
            </a:r>
          </a:p>
          <a:p>
            <a:r>
              <a:rPr lang="en-US" dirty="0"/>
              <a:t>README uses markdown</a:t>
            </a:r>
          </a:p>
        </p:txBody>
      </p:sp>
      <p:sp>
        <p:nvSpPr>
          <p:cNvPr id="6" name="TextBox 5"/>
          <p:cNvSpPr txBox="1"/>
          <p:nvPr/>
        </p:nvSpPr>
        <p:spPr>
          <a:xfrm>
            <a:off x="7534275" y="2047875"/>
            <a:ext cx="4153455" cy="923330"/>
          </a:xfrm>
          <a:prstGeom prst="rect">
            <a:avLst/>
          </a:prstGeom>
          <a:noFill/>
        </p:spPr>
        <p:txBody>
          <a:bodyPr wrap="square" rtlCol="0">
            <a:spAutoFit/>
          </a:bodyPr>
          <a:lstStyle/>
          <a:p>
            <a:r>
              <a:rPr lang="en-US" dirty="0"/>
              <a:t>You can do most things from command line with buttons (create new branches, files, etc.</a:t>
            </a:r>
          </a:p>
        </p:txBody>
      </p:sp>
    </p:spTree>
    <p:extLst>
      <p:ext uri="{BB962C8B-B14F-4D97-AF65-F5344CB8AC3E}">
        <p14:creationId xmlns:p14="http://schemas.microsoft.com/office/powerpoint/2010/main" val="2672497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to a fresh </a:t>
            </a:r>
            <a:r>
              <a:rPr lang="en-US" dirty="0" err="1"/>
              <a:t>github</a:t>
            </a:r>
            <a:r>
              <a:rPr lang="en-US" dirty="0"/>
              <a:t> repo</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4150" y="1757363"/>
            <a:ext cx="5649283" cy="4351338"/>
          </a:xfrm>
        </p:spPr>
      </p:pic>
      <p:sp>
        <p:nvSpPr>
          <p:cNvPr id="5" name="TextBox 4"/>
          <p:cNvSpPr txBox="1"/>
          <p:nvPr/>
        </p:nvSpPr>
        <p:spPr>
          <a:xfrm>
            <a:off x="8373433" y="2533650"/>
            <a:ext cx="3438525" cy="646331"/>
          </a:xfrm>
          <a:prstGeom prst="rect">
            <a:avLst/>
          </a:prstGeom>
          <a:noFill/>
        </p:spPr>
        <p:txBody>
          <a:bodyPr wrap="square" rtlCol="0">
            <a:spAutoFit/>
          </a:bodyPr>
          <a:lstStyle/>
          <a:p>
            <a:r>
              <a:rPr lang="en-US" dirty="0"/>
              <a:t>This is your reference (origin when you clone)</a:t>
            </a:r>
          </a:p>
        </p:txBody>
      </p:sp>
    </p:spTree>
    <p:extLst>
      <p:ext uri="{BB962C8B-B14F-4D97-AF65-F5344CB8AC3E}">
        <p14:creationId xmlns:p14="http://schemas.microsoft.com/office/powerpoint/2010/main" val="419409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git</a:t>
            </a:r>
            <a:r>
              <a:rPr lang="en-US" dirty="0"/>
              <a:t>? (and </a:t>
            </a:r>
            <a:r>
              <a:rPr lang="en-US" dirty="0" err="1"/>
              <a:t>github</a:t>
            </a:r>
            <a:r>
              <a:rPr lang="en-US" dirty="0"/>
              <a:t>?)</a:t>
            </a:r>
          </a:p>
        </p:txBody>
      </p:sp>
      <p:sp>
        <p:nvSpPr>
          <p:cNvPr id="3" name="Content Placeholder 2"/>
          <p:cNvSpPr>
            <a:spLocks noGrp="1"/>
          </p:cNvSpPr>
          <p:nvPr>
            <p:ph idx="1"/>
          </p:nvPr>
        </p:nvSpPr>
        <p:spPr>
          <a:xfrm>
            <a:off x="838200" y="1825624"/>
            <a:ext cx="10515600" cy="4808257"/>
          </a:xfrm>
        </p:spPr>
        <p:txBody>
          <a:bodyPr>
            <a:normAutofit fontScale="62500" lnSpcReduction="20000"/>
          </a:bodyPr>
          <a:lstStyle/>
          <a:p>
            <a:r>
              <a:rPr lang="en-US" dirty="0"/>
              <a:t>The most commonly used version control system (VCS)</a:t>
            </a:r>
          </a:p>
          <a:p>
            <a:endParaRPr lang="en-US" dirty="0"/>
          </a:p>
          <a:p>
            <a:r>
              <a:rPr lang="en-US" dirty="0"/>
              <a:t>A historian</a:t>
            </a:r>
          </a:p>
          <a:p>
            <a:pPr lvl="1"/>
            <a:r>
              <a:rPr lang="en-US" dirty="0"/>
              <a:t>No more _fixed, _fixed2, _fixed2_final, _fixed2_final_realfinal</a:t>
            </a:r>
          </a:p>
          <a:p>
            <a:endParaRPr lang="en-US" dirty="0"/>
          </a:p>
          <a:p>
            <a:r>
              <a:rPr lang="en-US" dirty="0"/>
              <a:t>A multitasker</a:t>
            </a:r>
          </a:p>
          <a:p>
            <a:pPr lvl="1"/>
            <a:r>
              <a:rPr lang="en-US" dirty="0"/>
              <a:t>Work on multiple things at once with ease</a:t>
            </a:r>
          </a:p>
          <a:p>
            <a:endParaRPr lang="en-US" dirty="0"/>
          </a:p>
          <a:p>
            <a:r>
              <a:rPr lang="en-US" dirty="0"/>
              <a:t>A cloud</a:t>
            </a:r>
          </a:p>
          <a:p>
            <a:pPr lvl="1"/>
            <a:r>
              <a:rPr lang="en-US" dirty="0"/>
              <a:t>Share your code, get code from others, backup code</a:t>
            </a:r>
          </a:p>
          <a:p>
            <a:pPr lvl="1"/>
            <a:endParaRPr lang="en-US" dirty="0"/>
          </a:p>
          <a:p>
            <a:r>
              <a:rPr lang="en-US" dirty="0"/>
              <a:t>Everything is easier. </a:t>
            </a:r>
            <a:r>
              <a:rPr lang="en-US" b="1" dirty="0"/>
              <a:t>Everything you already do is easier</a:t>
            </a:r>
            <a:r>
              <a:rPr lang="en-US" dirty="0"/>
              <a:t>.</a:t>
            </a:r>
          </a:p>
          <a:p>
            <a:pPr lvl="1"/>
            <a:r>
              <a:rPr lang="en-US" dirty="0" err="1"/>
              <a:t>Git</a:t>
            </a:r>
            <a:r>
              <a:rPr lang="en-US" dirty="0"/>
              <a:t> was made by this guy (in 2005)</a:t>
            </a:r>
          </a:p>
          <a:p>
            <a:pPr lvl="1"/>
            <a:r>
              <a:rPr lang="en-US" dirty="0"/>
              <a:t>Yeah he made </a:t>
            </a:r>
            <a:r>
              <a:rPr lang="en-US" dirty="0" err="1"/>
              <a:t>linux</a:t>
            </a:r>
            <a:r>
              <a:rPr lang="en-US" dirty="0"/>
              <a:t> too.</a:t>
            </a:r>
          </a:p>
          <a:p>
            <a:pPr lvl="1"/>
            <a:r>
              <a:rPr lang="en-US" dirty="0"/>
              <a:t>But he didn’t make </a:t>
            </a:r>
            <a:r>
              <a:rPr lang="en-US" dirty="0" err="1"/>
              <a:t>github</a:t>
            </a:r>
            <a:r>
              <a:rPr lang="en-US" dirty="0"/>
              <a:t> because he’s lazy</a:t>
            </a:r>
          </a:p>
          <a:p>
            <a:endParaRPr lang="en-US" dirty="0"/>
          </a:p>
          <a:p>
            <a:r>
              <a:rPr lang="en-US" dirty="0"/>
              <a:t>Something to put on your resume</a:t>
            </a:r>
          </a:p>
        </p:txBody>
      </p:sp>
      <p:pic>
        <p:nvPicPr>
          <p:cNvPr id="4098"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227" y="3017559"/>
            <a:ext cx="2493979" cy="34711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13555" y="6488668"/>
            <a:ext cx="1655325" cy="369332"/>
          </a:xfrm>
          <a:prstGeom prst="rect">
            <a:avLst/>
          </a:prstGeom>
        </p:spPr>
        <p:txBody>
          <a:bodyPr wrap="none">
            <a:spAutoFit/>
          </a:bodyPr>
          <a:lstStyle/>
          <a:p>
            <a:r>
              <a:rPr lang="en-US" b="0" i="0" u="none" strike="noStrike" dirty="0">
                <a:solidFill>
                  <a:srgbClr val="D6D6D6"/>
                </a:solidFill>
                <a:effectLst/>
                <a:latin typeface="arial" panose="020B0604020202020204" pitchFamily="34" charset="0"/>
                <a:hlinkClick r:id="rId4"/>
              </a:rPr>
              <a:t>Linus Torvalds</a:t>
            </a:r>
            <a:endParaRPr lang="en-US" dirty="0"/>
          </a:p>
        </p:txBody>
      </p:sp>
      <p:sp>
        <p:nvSpPr>
          <p:cNvPr id="5" name="Oval Callout 4"/>
          <p:cNvSpPr/>
          <p:nvPr/>
        </p:nvSpPr>
        <p:spPr>
          <a:xfrm>
            <a:off x="9452837" y="1601505"/>
            <a:ext cx="2450764" cy="16587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Being a genius is fun you should try it sometime oh wait you can’t </a:t>
            </a:r>
          </a:p>
          <a:p>
            <a:pPr algn="ctr"/>
            <a:r>
              <a:rPr lang="en-US" sz="1600" dirty="0"/>
              <a:t>ha </a:t>
            </a:r>
            <a:r>
              <a:rPr lang="en-US" sz="1600" dirty="0" err="1"/>
              <a:t>ha</a:t>
            </a:r>
            <a:endParaRPr lang="en-US" sz="1600" dirty="0"/>
          </a:p>
        </p:txBody>
      </p:sp>
      <p:sp>
        <p:nvSpPr>
          <p:cNvPr id="6" name="TextBox 5"/>
          <p:cNvSpPr txBox="1"/>
          <p:nvPr/>
        </p:nvSpPr>
        <p:spPr>
          <a:xfrm>
            <a:off x="6849202" y="2613910"/>
            <a:ext cx="753732" cy="646331"/>
          </a:xfrm>
          <a:prstGeom prst="rect">
            <a:avLst/>
          </a:prstGeom>
          <a:noFill/>
        </p:spPr>
        <p:txBody>
          <a:bodyPr wrap="none" rtlCol="0">
            <a:spAutoFit/>
          </a:bodyPr>
          <a:lstStyle/>
          <a:p>
            <a:r>
              <a:rPr lang="en-US" sz="3600" b="1" dirty="0" err="1"/>
              <a:t>Git</a:t>
            </a:r>
            <a:endParaRPr lang="en-US" sz="3600" b="1" dirty="0"/>
          </a:p>
        </p:txBody>
      </p:sp>
      <p:sp>
        <p:nvSpPr>
          <p:cNvPr id="8" name="TextBox 7"/>
          <p:cNvSpPr txBox="1"/>
          <p:nvPr/>
        </p:nvSpPr>
        <p:spPr>
          <a:xfrm>
            <a:off x="6849202" y="4278933"/>
            <a:ext cx="1388522" cy="584775"/>
          </a:xfrm>
          <a:prstGeom prst="rect">
            <a:avLst/>
          </a:prstGeom>
          <a:noFill/>
        </p:spPr>
        <p:txBody>
          <a:bodyPr wrap="none" rtlCol="0">
            <a:spAutoFit/>
          </a:bodyPr>
          <a:lstStyle/>
          <a:p>
            <a:r>
              <a:rPr lang="en-US" sz="3200" b="1" dirty="0"/>
              <a:t>GitHub</a:t>
            </a:r>
          </a:p>
        </p:txBody>
      </p:sp>
      <p:sp>
        <p:nvSpPr>
          <p:cNvPr id="7" name="Right Bracket 6"/>
          <p:cNvSpPr/>
          <p:nvPr/>
        </p:nvSpPr>
        <p:spPr>
          <a:xfrm>
            <a:off x="6292215" y="1690688"/>
            <a:ext cx="411366" cy="2492777"/>
          </a:xfrm>
          <a:prstGeom prst="rightBracket">
            <a:avLst/>
          </a:prstGeom>
          <a:ln w="1016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p:cNvCxnSpPr/>
          <p:nvPr/>
        </p:nvCxnSpPr>
        <p:spPr>
          <a:xfrm>
            <a:off x="5757651" y="4571320"/>
            <a:ext cx="94593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234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Wow a fancy </a:t>
            </a:r>
            <a:r>
              <a:rPr lang="en-US" dirty="0" err="1"/>
              <a:t>git</a:t>
            </a:r>
            <a:r>
              <a:rPr lang="en-US" dirty="0"/>
              <a:t> log (AKA I prefer to click on stuff)</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3001" y="1409472"/>
            <a:ext cx="6435648" cy="5258256"/>
          </a:xfrm>
          <a:prstGeom prst="rect">
            <a:avLst/>
          </a:prstGeom>
        </p:spPr>
      </p:pic>
    </p:spTree>
    <p:extLst>
      <p:ext uri="{BB962C8B-B14F-4D97-AF65-F5344CB8AC3E}">
        <p14:creationId xmlns:p14="http://schemas.microsoft.com/office/powerpoint/2010/main" val="2559090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Wow you can look at files by clicking on them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92553" y="1310894"/>
            <a:ext cx="6151612" cy="5331881"/>
          </a:xfrm>
        </p:spPr>
      </p:pic>
    </p:spTree>
    <p:extLst>
      <p:ext uri="{BB962C8B-B14F-4D97-AF65-F5344CB8AC3E}">
        <p14:creationId xmlns:p14="http://schemas.microsoft.com/office/powerpoint/2010/main" val="3751119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Wow you can edit files on </a:t>
            </a:r>
            <a:r>
              <a:rPr lang="en-US" dirty="0" err="1"/>
              <a:t>github</a:t>
            </a:r>
            <a:r>
              <a:rPr lang="en-US" dirty="0"/>
              <a:t> (aka vim sucks)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2587" y="2710184"/>
            <a:ext cx="5633473" cy="4046851"/>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b="78475"/>
          <a:stretch/>
        </p:blipFill>
        <p:spPr>
          <a:xfrm>
            <a:off x="3183523" y="1222375"/>
            <a:ext cx="7437555" cy="1387601"/>
          </a:xfrm>
          <a:prstGeom prst="rect">
            <a:avLst/>
          </a:prstGeom>
        </p:spPr>
      </p:pic>
      <p:sp>
        <p:nvSpPr>
          <p:cNvPr id="6" name="Oval 5"/>
          <p:cNvSpPr/>
          <p:nvPr/>
        </p:nvSpPr>
        <p:spPr>
          <a:xfrm>
            <a:off x="10008138" y="2200803"/>
            <a:ext cx="296335" cy="34713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06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requests are easy on </a:t>
            </a:r>
            <a:r>
              <a:rPr lang="en-US" dirty="0" err="1"/>
              <a:t>github</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95903" y="1381910"/>
            <a:ext cx="4879031" cy="53075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686234" y="2061334"/>
            <a:ext cx="303858" cy="22789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686233" y="3576543"/>
            <a:ext cx="303859" cy="227895"/>
          </a:xfrm>
          <a:prstGeom prst="rect">
            <a:avLst/>
          </a:prstGeom>
        </p:spPr>
      </p:pic>
    </p:spTree>
    <p:extLst>
      <p:ext uri="{BB962C8B-B14F-4D97-AF65-F5344CB8AC3E}">
        <p14:creationId xmlns:p14="http://schemas.microsoft.com/office/powerpoint/2010/main" val="2864707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GITERDONE IS OFFICIAL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9547" y="1553528"/>
            <a:ext cx="6641406" cy="4640982"/>
          </a:xfrm>
          <a:prstGeom prst="rect">
            <a:avLst/>
          </a:prstGeom>
        </p:spPr>
      </p:pic>
    </p:spTree>
    <p:extLst>
      <p:ext uri="{BB962C8B-B14F-4D97-AF65-F5344CB8AC3E}">
        <p14:creationId xmlns:p14="http://schemas.microsoft.com/office/powerpoint/2010/main" val="1330935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pull request already?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0008" y="1027906"/>
            <a:ext cx="5059963" cy="1497275"/>
          </a:xfrm>
          <a:prstGeom prst="rect">
            <a:avLst/>
          </a:prstGeom>
        </p:spPr>
      </p:pic>
      <p:pic>
        <p:nvPicPr>
          <p:cNvPr id="5" name="Picture 4"/>
          <p:cNvPicPr>
            <a:picLocks noChangeAspect="1"/>
          </p:cNvPicPr>
          <p:nvPr/>
        </p:nvPicPr>
        <p:blipFill>
          <a:blip r:embed="rId4"/>
          <a:stretch>
            <a:fillRect/>
          </a:stretch>
        </p:blipFill>
        <p:spPr>
          <a:xfrm>
            <a:off x="570187" y="1503045"/>
            <a:ext cx="5854709" cy="4760595"/>
          </a:xfrm>
          <a:prstGeom prst="rect">
            <a:avLst/>
          </a:prstGeom>
        </p:spPr>
      </p:pic>
      <p:cxnSp>
        <p:nvCxnSpPr>
          <p:cNvPr id="7" name="Straight Arrow Connector 6"/>
          <p:cNvCxnSpPr/>
          <p:nvPr/>
        </p:nvCxnSpPr>
        <p:spPr>
          <a:xfrm flipV="1">
            <a:off x="8092327" y="2476736"/>
            <a:ext cx="0" cy="12524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15528" y="3729170"/>
            <a:ext cx="2594428" cy="369332"/>
          </a:xfrm>
          <a:prstGeom prst="rect">
            <a:avLst/>
          </a:prstGeom>
          <a:noFill/>
        </p:spPr>
        <p:txBody>
          <a:bodyPr wrap="none" rtlCol="0">
            <a:spAutoFit/>
          </a:bodyPr>
          <a:lstStyle/>
          <a:p>
            <a:r>
              <a:rPr lang="en-US" dirty="0"/>
              <a:t>Nice BUG!!!!! YOU FAILED</a:t>
            </a:r>
          </a:p>
        </p:txBody>
      </p:sp>
    </p:spTree>
    <p:extLst>
      <p:ext uri="{BB962C8B-B14F-4D97-AF65-F5344CB8AC3E}">
        <p14:creationId xmlns:p14="http://schemas.microsoft.com/office/powerpoint/2010/main" val="1242976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05132" y="547887"/>
            <a:ext cx="7335272" cy="5665188"/>
          </a:xfrm>
          <a:prstGeom prst="rect">
            <a:avLst/>
          </a:prstGeom>
        </p:spPr>
      </p:pic>
      <p:sp>
        <p:nvSpPr>
          <p:cNvPr id="5" name="Oval 4"/>
          <p:cNvSpPr/>
          <p:nvPr/>
        </p:nvSpPr>
        <p:spPr>
          <a:xfrm>
            <a:off x="6207020" y="1265626"/>
            <a:ext cx="545006" cy="369394"/>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74149" y="1514916"/>
            <a:ext cx="545006" cy="369394"/>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3885"/>
          <a:stretch/>
        </p:blipFill>
        <p:spPr>
          <a:xfrm>
            <a:off x="285132" y="163502"/>
            <a:ext cx="4320000" cy="247675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0692"/>
          <a:stretch/>
        </p:blipFill>
        <p:spPr>
          <a:xfrm>
            <a:off x="285132" y="2640254"/>
            <a:ext cx="4320000" cy="4067364"/>
          </a:xfrm>
          <a:prstGeom prst="rect">
            <a:avLst/>
          </a:prstGeom>
        </p:spPr>
      </p:pic>
      <p:cxnSp>
        <p:nvCxnSpPr>
          <p:cNvPr id="10" name="Straight Arrow Connector 9"/>
          <p:cNvCxnSpPr/>
          <p:nvPr/>
        </p:nvCxnSpPr>
        <p:spPr>
          <a:xfrm flipV="1">
            <a:off x="4251052" y="4335830"/>
            <a:ext cx="1096069" cy="18772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40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beyond repo’s</a:t>
            </a:r>
          </a:p>
        </p:txBody>
      </p:sp>
      <p:sp>
        <p:nvSpPr>
          <p:cNvPr id="3" name="Content Placeholder 2"/>
          <p:cNvSpPr>
            <a:spLocks noGrp="1"/>
          </p:cNvSpPr>
          <p:nvPr>
            <p:ph idx="1"/>
          </p:nvPr>
        </p:nvSpPr>
        <p:spPr>
          <a:xfrm>
            <a:off x="838200" y="1825624"/>
            <a:ext cx="10515600" cy="4727575"/>
          </a:xfrm>
        </p:spPr>
        <p:txBody>
          <a:bodyPr>
            <a:normAutofit fontScale="92500" lnSpcReduction="10000"/>
          </a:bodyPr>
          <a:lstStyle/>
          <a:p>
            <a:r>
              <a:rPr lang="en-US" dirty="0"/>
              <a:t>Social Networking</a:t>
            </a:r>
          </a:p>
          <a:p>
            <a:pPr lvl="1"/>
            <a:r>
              <a:rPr lang="en-US" b="1" dirty="0"/>
              <a:t>Follow</a:t>
            </a:r>
            <a:r>
              <a:rPr lang="en-US" dirty="0"/>
              <a:t> someone and get notified when they do stuff</a:t>
            </a:r>
          </a:p>
          <a:p>
            <a:pPr lvl="2"/>
            <a:r>
              <a:rPr lang="en-US" dirty="0"/>
              <a:t>Every profile has a follow button</a:t>
            </a:r>
          </a:p>
          <a:p>
            <a:pPr lvl="1"/>
            <a:r>
              <a:rPr lang="en-US" b="1" dirty="0"/>
              <a:t>Watch</a:t>
            </a:r>
            <a:r>
              <a:rPr lang="en-US" dirty="0"/>
              <a:t> a specific project to get notified when it changes</a:t>
            </a:r>
          </a:p>
          <a:p>
            <a:pPr lvl="2"/>
            <a:r>
              <a:rPr lang="en-US" dirty="0"/>
              <a:t>Every project page has a watch button</a:t>
            </a:r>
          </a:p>
          <a:p>
            <a:pPr lvl="1"/>
            <a:r>
              <a:rPr lang="en-US" b="1" dirty="0"/>
              <a:t>Explore</a:t>
            </a:r>
            <a:r>
              <a:rPr lang="en-US" dirty="0"/>
              <a:t> project that have been starred by people you follow, </a:t>
            </a:r>
            <a:r>
              <a:rPr lang="en-US" dirty="0" err="1"/>
              <a:t>github</a:t>
            </a:r>
            <a:r>
              <a:rPr lang="en-US" dirty="0"/>
              <a:t> staff, and general trending repos</a:t>
            </a:r>
          </a:p>
          <a:p>
            <a:pPr lvl="2"/>
            <a:r>
              <a:rPr lang="en-US" dirty="0"/>
              <a:t>The explore page is your news feed</a:t>
            </a:r>
          </a:p>
          <a:p>
            <a:pPr lvl="1"/>
            <a:r>
              <a:rPr lang="en-US" b="1" dirty="0"/>
              <a:t>Inform </a:t>
            </a:r>
            <a:r>
              <a:rPr lang="en-US" dirty="0"/>
              <a:t>people on your project with the wiki that comes with every repo</a:t>
            </a:r>
            <a:endParaRPr lang="en-US" b="1" dirty="0"/>
          </a:p>
          <a:p>
            <a:r>
              <a:rPr lang="en-US" dirty="0"/>
              <a:t>Bug tracking</a:t>
            </a:r>
          </a:p>
          <a:p>
            <a:pPr lvl="1"/>
            <a:r>
              <a:rPr lang="en-US" dirty="0"/>
              <a:t>Use </a:t>
            </a:r>
            <a:r>
              <a:rPr lang="en-US" b="1" dirty="0"/>
              <a:t>Issues</a:t>
            </a:r>
            <a:r>
              <a:rPr lang="en-US" dirty="0"/>
              <a:t> to keep track of tasks, enhancements and bugs</a:t>
            </a:r>
          </a:p>
          <a:p>
            <a:r>
              <a:rPr lang="en-US" b="1" dirty="0"/>
              <a:t>Citing your code</a:t>
            </a:r>
          </a:p>
          <a:p>
            <a:pPr lvl="1"/>
            <a:r>
              <a:rPr lang="en-US" dirty="0"/>
              <a:t>Archive a </a:t>
            </a:r>
            <a:r>
              <a:rPr lang="en-US" dirty="0" err="1"/>
              <a:t>github</a:t>
            </a:r>
            <a:r>
              <a:rPr lang="en-US" dirty="0"/>
              <a:t> repo and get an assigned DOI citation reference</a:t>
            </a:r>
          </a:p>
        </p:txBody>
      </p:sp>
    </p:spTree>
    <p:extLst>
      <p:ext uri="{BB962C8B-B14F-4D97-AF65-F5344CB8AC3E}">
        <p14:creationId xmlns:p14="http://schemas.microsoft.com/office/powerpoint/2010/main" val="3531381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your repo with </a:t>
            </a:r>
            <a:r>
              <a:rPr lang="en-US" b="1" dirty="0" err="1"/>
              <a:t>Zenodo</a:t>
            </a:r>
            <a:endParaRPr lang="en-US" dirty="0"/>
          </a:p>
        </p:txBody>
      </p:sp>
      <p:sp>
        <p:nvSpPr>
          <p:cNvPr id="3" name="Content Placeholder 2"/>
          <p:cNvSpPr>
            <a:spLocks noGrp="1"/>
          </p:cNvSpPr>
          <p:nvPr>
            <p:ph idx="1"/>
          </p:nvPr>
        </p:nvSpPr>
        <p:spPr/>
        <p:txBody>
          <a:bodyPr>
            <a:normAutofit fontScale="92500"/>
          </a:bodyPr>
          <a:lstStyle/>
          <a:p>
            <a:r>
              <a:rPr lang="en-US" dirty="0"/>
              <a:t>Add a license to your repo to tell people how they can use it</a:t>
            </a:r>
          </a:p>
          <a:p>
            <a:pPr lvl="1"/>
            <a:r>
              <a:rPr lang="en-US" dirty="0">
                <a:hlinkClick r:id="rId2"/>
              </a:rPr>
              <a:t>www.choosealicense.com</a:t>
            </a:r>
            <a:endParaRPr lang="en-US" dirty="0"/>
          </a:p>
          <a:p>
            <a:r>
              <a:rPr lang="en-US" dirty="0"/>
              <a:t>Log in to </a:t>
            </a:r>
            <a:r>
              <a:rPr lang="en-US" dirty="0" err="1"/>
              <a:t>Zenodo</a:t>
            </a:r>
            <a:r>
              <a:rPr lang="en-US" dirty="0"/>
              <a:t> with your </a:t>
            </a:r>
            <a:r>
              <a:rPr lang="en-US" dirty="0" err="1"/>
              <a:t>github</a:t>
            </a:r>
            <a:r>
              <a:rPr lang="en-US" dirty="0"/>
              <a:t> credentials</a:t>
            </a:r>
          </a:p>
          <a:p>
            <a:r>
              <a:rPr lang="en-US" dirty="0"/>
              <a:t>Add the repo (must be public) so </a:t>
            </a:r>
            <a:r>
              <a:rPr lang="en-US" dirty="0" err="1"/>
              <a:t>Zenodo</a:t>
            </a:r>
            <a:r>
              <a:rPr lang="en-US" dirty="0"/>
              <a:t> can implement necessary </a:t>
            </a:r>
            <a:r>
              <a:rPr lang="en-US" dirty="0" err="1"/>
              <a:t>webhooks</a:t>
            </a:r>
            <a:r>
              <a:rPr lang="en-US" dirty="0"/>
              <a:t> for archiving and DOI-issuing</a:t>
            </a:r>
          </a:p>
          <a:p>
            <a:r>
              <a:rPr lang="en-US" dirty="0"/>
              <a:t>Click the ‘on’ switch for your repo on </a:t>
            </a:r>
            <a:r>
              <a:rPr lang="en-US" dirty="0" err="1"/>
              <a:t>Zenodo</a:t>
            </a:r>
            <a:r>
              <a:rPr lang="en-US" dirty="0"/>
              <a:t> (this adds the </a:t>
            </a:r>
            <a:r>
              <a:rPr lang="en-US" dirty="0" err="1"/>
              <a:t>webhook</a:t>
            </a:r>
            <a:r>
              <a:rPr lang="en-US" dirty="0"/>
              <a:t>)</a:t>
            </a:r>
          </a:p>
          <a:p>
            <a:r>
              <a:rPr lang="en-US" dirty="0"/>
              <a:t>Create a release (the release button on </a:t>
            </a:r>
            <a:r>
              <a:rPr lang="en-US" dirty="0" err="1"/>
              <a:t>github</a:t>
            </a:r>
            <a:r>
              <a:rPr lang="en-US" dirty="0"/>
              <a:t>)</a:t>
            </a:r>
          </a:p>
          <a:p>
            <a:pPr lvl="1"/>
            <a:r>
              <a:rPr lang="en-US" dirty="0"/>
              <a:t>By default, </a:t>
            </a:r>
            <a:r>
              <a:rPr lang="en-US" dirty="0" err="1"/>
              <a:t>Zenodo</a:t>
            </a:r>
            <a:r>
              <a:rPr lang="en-US" dirty="0"/>
              <a:t> takes an archive of your repo each time you create a new release</a:t>
            </a:r>
          </a:p>
          <a:p>
            <a:pPr lvl="1"/>
            <a:r>
              <a:rPr lang="en-US" dirty="0"/>
              <a:t>If you haven’t created a release yet, you will be asked to create one</a:t>
            </a:r>
          </a:p>
          <a:p>
            <a:pPr lvl="1"/>
            <a:r>
              <a:rPr lang="en-US" dirty="0"/>
              <a:t>There is a new release form you fill in (description, </a:t>
            </a:r>
            <a:r>
              <a:rPr lang="en-US" dirty="0" err="1"/>
              <a:t>etc</a:t>
            </a:r>
            <a:r>
              <a:rPr lang="en-US" dirty="0"/>
              <a:t>)</a:t>
            </a:r>
          </a:p>
        </p:txBody>
      </p:sp>
    </p:spTree>
    <p:extLst>
      <p:ext uri="{BB962C8B-B14F-4D97-AF65-F5344CB8AC3E}">
        <p14:creationId xmlns:p14="http://schemas.microsoft.com/office/powerpoint/2010/main" val="216166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release and getting a DOI</a:t>
            </a:r>
          </a:p>
        </p:txBody>
      </p:sp>
      <p:pic>
        <p:nvPicPr>
          <p:cNvPr id="4" name="Picture 3" descr="create-releas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25" y="1878330"/>
            <a:ext cx="3505200" cy="2188503"/>
          </a:xfrm>
          <a:prstGeom prst="rect">
            <a:avLst/>
          </a:prstGeom>
          <a:noFill/>
          <a:ln>
            <a:noFill/>
          </a:ln>
        </p:spPr>
      </p:pic>
      <p:pic>
        <p:nvPicPr>
          <p:cNvPr id="5" name="Picture 4" descr="first-releas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720644"/>
            <a:ext cx="4524375" cy="2503874"/>
          </a:xfrm>
          <a:prstGeom prst="rect">
            <a:avLst/>
          </a:prstGeom>
          <a:noFill/>
          <a:ln>
            <a:noFill/>
          </a:ln>
        </p:spPr>
      </p:pic>
      <p:sp>
        <p:nvSpPr>
          <p:cNvPr id="6" name="TextBox 5"/>
          <p:cNvSpPr txBox="1"/>
          <p:nvPr/>
        </p:nvSpPr>
        <p:spPr>
          <a:xfrm>
            <a:off x="323850" y="1562100"/>
            <a:ext cx="301686" cy="369332"/>
          </a:xfrm>
          <a:prstGeom prst="rect">
            <a:avLst/>
          </a:prstGeom>
          <a:noFill/>
        </p:spPr>
        <p:txBody>
          <a:bodyPr wrap="none" rtlCol="0">
            <a:spAutoFit/>
          </a:bodyPr>
          <a:lstStyle/>
          <a:p>
            <a:r>
              <a:rPr lang="en-US" dirty="0"/>
              <a:t>1</a:t>
            </a:r>
          </a:p>
        </p:txBody>
      </p:sp>
      <p:sp>
        <p:nvSpPr>
          <p:cNvPr id="7" name="TextBox 6"/>
          <p:cNvSpPr txBox="1"/>
          <p:nvPr/>
        </p:nvSpPr>
        <p:spPr>
          <a:xfrm>
            <a:off x="4494152" y="1506022"/>
            <a:ext cx="301686" cy="369332"/>
          </a:xfrm>
          <a:prstGeom prst="rect">
            <a:avLst/>
          </a:prstGeom>
          <a:noFill/>
        </p:spPr>
        <p:txBody>
          <a:bodyPr wrap="none" rtlCol="0">
            <a:spAutoFit/>
          </a:bodyPr>
          <a:lstStyle/>
          <a:p>
            <a:r>
              <a:rPr lang="en-US" dirty="0"/>
              <a:t>2</a:t>
            </a:r>
          </a:p>
        </p:txBody>
      </p:sp>
      <p:sp>
        <p:nvSpPr>
          <p:cNvPr id="8" name="TextBox 7"/>
          <p:cNvSpPr txBox="1"/>
          <p:nvPr/>
        </p:nvSpPr>
        <p:spPr>
          <a:xfrm>
            <a:off x="9356755" y="1720644"/>
            <a:ext cx="2968595" cy="646331"/>
          </a:xfrm>
          <a:prstGeom prst="rect">
            <a:avLst/>
          </a:prstGeom>
          <a:noFill/>
        </p:spPr>
        <p:txBody>
          <a:bodyPr wrap="square" rtlCol="0">
            <a:spAutoFit/>
          </a:bodyPr>
          <a:lstStyle/>
          <a:p>
            <a:r>
              <a:rPr lang="en-US" dirty="0"/>
              <a:t>3. </a:t>
            </a:r>
            <a:r>
              <a:rPr lang="en-US" dirty="0" err="1"/>
              <a:t>Zenodo</a:t>
            </a:r>
            <a:r>
              <a:rPr lang="en-US" dirty="0"/>
              <a:t> was just triggered to archive the repo</a:t>
            </a:r>
          </a:p>
        </p:txBody>
      </p:sp>
      <p:sp>
        <p:nvSpPr>
          <p:cNvPr id="9" name="TextBox 8"/>
          <p:cNvSpPr txBox="1"/>
          <p:nvPr/>
        </p:nvSpPr>
        <p:spPr>
          <a:xfrm>
            <a:off x="393730" y="4224518"/>
            <a:ext cx="2968595" cy="369332"/>
          </a:xfrm>
          <a:prstGeom prst="rect">
            <a:avLst/>
          </a:prstGeom>
          <a:noFill/>
        </p:spPr>
        <p:txBody>
          <a:bodyPr wrap="square" rtlCol="0">
            <a:spAutoFit/>
          </a:bodyPr>
          <a:lstStyle/>
          <a:p>
            <a:r>
              <a:rPr lang="en-US" dirty="0"/>
              <a:t>4. Publish on </a:t>
            </a:r>
            <a:r>
              <a:rPr lang="en-US" dirty="0" err="1"/>
              <a:t>Zenodo</a:t>
            </a:r>
            <a:endParaRPr lang="en-US" dirty="0"/>
          </a:p>
        </p:txBody>
      </p:sp>
      <p:pic>
        <p:nvPicPr>
          <p:cNvPr id="10" name="Picture 9" descr="for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8685" y="4254474"/>
            <a:ext cx="4212620" cy="2384451"/>
          </a:xfrm>
          <a:prstGeom prst="rect">
            <a:avLst/>
          </a:prstGeom>
          <a:noFill/>
          <a:ln>
            <a:noFill/>
          </a:ln>
        </p:spPr>
      </p:pic>
      <p:sp>
        <p:nvSpPr>
          <p:cNvPr id="11" name="TextBox 10"/>
          <p:cNvSpPr txBox="1"/>
          <p:nvPr/>
        </p:nvSpPr>
        <p:spPr>
          <a:xfrm>
            <a:off x="7335762" y="4254474"/>
            <a:ext cx="2968595" cy="369332"/>
          </a:xfrm>
          <a:prstGeom prst="rect">
            <a:avLst/>
          </a:prstGeom>
          <a:noFill/>
        </p:spPr>
        <p:txBody>
          <a:bodyPr wrap="square" rtlCol="0">
            <a:spAutoFit/>
          </a:bodyPr>
          <a:lstStyle/>
          <a:p>
            <a:r>
              <a:rPr lang="en-US" dirty="0"/>
              <a:t>5. Get your DOI</a:t>
            </a:r>
          </a:p>
        </p:txBody>
      </p:sp>
      <p:pic>
        <p:nvPicPr>
          <p:cNvPr id="12" name="Picture 11" descr="releases-presen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6587" y="4822332"/>
            <a:ext cx="4457700" cy="1289685"/>
          </a:xfrm>
          <a:prstGeom prst="rect">
            <a:avLst/>
          </a:prstGeom>
          <a:noFill/>
          <a:ln>
            <a:noFill/>
          </a:ln>
        </p:spPr>
      </p:pic>
    </p:spTree>
    <p:extLst>
      <p:ext uri="{BB962C8B-B14F-4D97-AF65-F5344CB8AC3E}">
        <p14:creationId xmlns:p14="http://schemas.microsoft.com/office/powerpoint/2010/main" val="219167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Git</a:t>
            </a:r>
            <a:r>
              <a:rPr lang="en-US" dirty="0"/>
              <a:t>?</a:t>
            </a:r>
          </a:p>
        </p:txBody>
      </p:sp>
      <p:sp>
        <p:nvSpPr>
          <p:cNvPr id="3" name="Content Placeholder 2"/>
          <p:cNvSpPr>
            <a:spLocks noGrp="1"/>
          </p:cNvSpPr>
          <p:nvPr>
            <p:ph idx="1"/>
          </p:nvPr>
        </p:nvSpPr>
        <p:spPr/>
        <p:txBody>
          <a:bodyPr>
            <a:normAutofit fontScale="77500" lnSpcReduction="20000"/>
          </a:bodyPr>
          <a:lstStyle/>
          <a:p>
            <a:r>
              <a:rPr lang="en-US" dirty="0"/>
              <a:t>Quoting Linus: "I'm an egotistical bastard, and I name all my projects after myself. First 'Linux', now '</a:t>
            </a:r>
            <a:r>
              <a:rPr lang="en-US" dirty="0" err="1"/>
              <a:t>Git</a:t>
            </a:r>
            <a:r>
              <a:rPr lang="en-US" dirty="0"/>
              <a:t>'".</a:t>
            </a:r>
          </a:p>
          <a:p>
            <a:pPr lvl="1"/>
            <a:r>
              <a:rPr lang="en-US" dirty="0"/>
              <a:t>('</a:t>
            </a:r>
            <a:r>
              <a:rPr lang="en-US" dirty="0" err="1"/>
              <a:t>git</a:t>
            </a:r>
            <a:r>
              <a:rPr lang="en-US" dirty="0"/>
              <a:t>' is British slang for "pig headed, think they are always correct, argumentative").</a:t>
            </a:r>
          </a:p>
          <a:p>
            <a:endParaRPr lang="en-US" dirty="0"/>
          </a:p>
          <a:p>
            <a:r>
              <a:rPr lang="en-US" dirty="0"/>
              <a:t>What </a:t>
            </a:r>
            <a:r>
              <a:rPr lang="en-US" dirty="0" err="1"/>
              <a:t>Git</a:t>
            </a:r>
            <a:r>
              <a:rPr lang="en-US" dirty="0"/>
              <a:t> stands for (according to Linus)</a:t>
            </a:r>
          </a:p>
          <a:p>
            <a:pPr lvl="1"/>
            <a:r>
              <a:rPr lang="en-US" dirty="0"/>
              <a:t>"Global information tracker": you're in a good mood, and it actually works for you. Angels sing and light suddenly fills the room.</a:t>
            </a:r>
          </a:p>
          <a:p>
            <a:pPr lvl="1"/>
            <a:r>
              <a:rPr lang="en-US" dirty="0"/>
              <a:t>"Goddamn idiotic truckload of </a:t>
            </a:r>
            <a:r>
              <a:rPr lang="en-US" dirty="0" err="1"/>
              <a:t>sh</a:t>
            </a:r>
            <a:r>
              <a:rPr lang="en-US" dirty="0"/>
              <a:t>*t": when it breaks</a:t>
            </a:r>
          </a:p>
          <a:p>
            <a:endParaRPr lang="en-US" dirty="0"/>
          </a:p>
          <a:p>
            <a:r>
              <a:rPr lang="en-US" dirty="0"/>
              <a:t>The original description</a:t>
            </a:r>
          </a:p>
          <a:p>
            <a:pPr lvl="1"/>
            <a:r>
              <a:rPr lang="en-US" dirty="0"/>
              <a:t>This is a stupid (but extremely fast) directory content manager.</a:t>
            </a:r>
            <a:br>
              <a:rPr lang="en-US" dirty="0"/>
            </a:br>
            <a:r>
              <a:rPr lang="en-US" dirty="0"/>
              <a:t>It doesn't do a whole lot, but what it </a:t>
            </a:r>
            <a:r>
              <a:rPr lang="en-US" i="1" dirty="0"/>
              <a:t>does</a:t>
            </a:r>
            <a:r>
              <a:rPr lang="en-US" dirty="0"/>
              <a:t> do is track directory contents efficiently. </a:t>
            </a:r>
          </a:p>
          <a:p>
            <a:r>
              <a:rPr lang="en-US" dirty="0"/>
              <a:t>Today’s description</a:t>
            </a:r>
          </a:p>
          <a:p>
            <a:pPr lvl="1"/>
            <a:r>
              <a:rPr lang="en-US" dirty="0" err="1"/>
              <a:t>Git</a:t>
            </a:r>
            <a:r>
              <a:rPr lang="en-US" dirty="0"/>
              <a:t> is a fast, scalable, distributed revision control system with an unusually rich command set that provides both high-level operations and full access to internals.</a:t>
            </a:r>
          </a:p>
          <a:p>
            <a:endParaRPr lang="en-US" dirty="0"/>
          </a:p>
          <a:p>
            <a:endParaRPr lang="en-US" dirty="0"/>
          </a:p>
        </p:txBody>
      </p:sp>
    </p:spTree>
    <p:extLst>
      <p:ext uri="{BB962C8B-B14F-4D97-AF65-F5344CB8AC3E}">
        <p14:creationId xmlns:p14="http://schemas.microsoft.com/office/powerpoint/2010/main" val="84893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6257</TotalTime>
  <Words>4918</Words>
  <Application>Microsoft Office PowerPoint</Application>
  <PresentationFormat>Widescreen</PresentationFormat>
  <Paragraphs>657</Paragraphs>
  <Slides>89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Arial</vt:lpstr>
      <vt:lpstr>Calibri</vt:lpstr>
      <vt:lpstr>Calibri Light</vt:lpstr>
      <vt:lpstr>Office Theme</vt:lpstr>
      <vt:lpstr>Git’er Done</vt:lpstr>
      <vt:lpstr>My life in the Capra lab</vt:lpstr>
      <vt:lpstr>My life in the Meiler lab…</vt:lpstr>
      <vt:lpstr>My life in the Meiler lab chapter 2</vt:lpstr>
      <vt:lpstr>I like fixing code it’s… OH MY GOD</vt:lpstr>
      <vt:lpstr>Git Bisect is magic</vt:lpstr>
      <vt:lpstr>How to fake being a programmer</vt:lpstr>
      <vt:lpstr>What is git? (and github?)</vt:lpstr>
      <vt:lpstr>What is a Git?</vt:lpstr>
      <vt:lpstr>Version Control (VCS)</vt:lpstr>
      <vt:lpstr>Git – a forest with 3 trees</vt:lpstr>
      <vt:lpstr>Tree: the working directory (Editing)</vt:lpstr>
      <vt:lpstr>Tree 2: The Index (Staging) </vt:lpstr>
      <vt:lpstr>Tree 3: History(Committing) </vt:lpstr>
      <vt:lpstr>The Basic Git Workflow (Being Tarzan)</vt:lpstr>
      <vt:lpstr>Getting starting</vt:lpstr>
      <vt:lpstr>PowerPoint Presentation</vt:lpstr>
      <vt:lpstr>A Git iteration</vt:lpstr>
      <vt:lpstr>2. Stage</vt:lpstr>
      <vt:lpstr>Check the state of the working dir and stash</vt:lpstr>
      <vt:lpstr>Stage the first commit</vt:lpstr>
      <vt:lpstr>3. Commit</vt:lpstr>
      <vt:lpstr>The commit message</vt:lpstr>
      <vt:lpstr>Let’s commit this sucker</vt:lpstr>
      <vt:lpstr>Let’s add some more stuff to my program</vt:lpstr>
      <vt:lpstr>You can now put git on your resume</vt:lpstr>
      <vt:lpstr>Not just a record keeper: Git Branches</vt:lpstr>
      <vt:lpstr>Branching</vt:lpstr>
      <vt:lpstr>Branch jumping</vt:lpstr>
      <vt:lpstr>Let’s improve greghub the right way</vt:lpstr>
      <vt:lpstr>giterdone is a legit git repo now</vt:lpstr>
      <vt:lpstr>Add to any branch from anywhere</vt:lpstr>
      <vt:lpstr>The Art of the Move</vt:lpstr>
      <vt:lpstr>Individual commits: ID or ref</vt:lpstr>
      <vt:lpstr>Special refs</vt:lpstr>
      <vt:lpstr>Detached HEAD State</vt:lpstr>
      <vt:lpstr>Putting things back together</vt:lpstr>
      <vt:lpstr>2 Types of merge</vt:lpstr>
      <vt:lpstr>Bye branches</vt:lpstr>
      <vt:lpstr>Conflict resolution</vt:lpstr>
      <vt:lpstr>Indecisive Greg</vt:lpstr>
      <vt:lpstr>Tips for resolving conflicts</vt:lpstr>
      <vt:lpstr>It was like that when I got here: rebasing</vt:lpstr>
      <vt:lpstr>Rebase vs Merge</vt:lpstr>
      <vt:lpstr>How to view your project history</vt:lpstr>
      <vt:lpstr>Looking at progress differences between branches</vt:lpstr>
      <vt:lpstr>Comparing snapshots/files/branches</vt:lpstr>
      <vt:lpstr>Man my project has really devolved</vt:lpstr>
      <vt:lpstr>Where did it all go so wrong?</vt:lpstr>
      <vt:lpstr>Time traveling in git</vt:lpstr>
      <vt:lpstr>Undoing commits in git</vt:lpstr>
      <vt:lpstr>Undoing public commits</vt:lpstr>
      <vt:lpstr>Checkout vs Revert</vt:lpstr>
      <vt:lpstr>Undoing private changes</vt:lpstr>
      <vt:lpstr>3 Forms of reset</vt:lpstr>
      <vt:lpstr>PowerPoint Presentation</vt:lpstr>
      <vt:lpstr>Quick fixes to a single file</vt:lpstr>
      <vt:lpstr>Quick fixes to a single file</vt:lpstr>
      <vt:lpstr>Getting back to happier times</vt:lpstr>
      <vt:lpstr>In case of emergency, break reflog</vt:lpstr>
      <vt:lpstr>Oh god they know</vt:lpstr>
      <vt:lpstr>Some advanced things you might use</vt:lpstr>
      <vt:lpstr>Collaborating with git</vt:lpstr>
      <vt:lpstr>Getting started</vt:lpstr>
      <vt:lpstr>What is origin?</vt:lpstr>
      <vt:lpstr>Collaborating with git</vt:lpstr>
      <vt:lpstr>Pushing changes</vt:lpstr>
      <vt:lpstr>Steps you might need to take</vt:lpstr>
      <vt:lpstr>PowerPoint Presentation</vt:lpstr>
      <vt:lpstr>Pulling changes</vt:lpstr>
      <vt:lpstr>PowerPoint Presentation</vt:lpstr>
      <vt:lpstr>Keeping up-to-date with rebase</vt:lpstr>
      <vt:lpstr>git fetch (step 1 of git pull)</vt:lpstr>
      <vt:lpstr>Forking</vt:lpstr>
      <vt:lpstr>Pull Request</vt:lpstr>
      <vt:lpstr>Github</vt:lpstr>
      <vt:lpstr>Creating a public repo on Github</vt:lpstr>
      <vt:lpstr>Doing things on Github</vt:lpstr>
      <vt:lpstr>Linking to a fresh github repo</vt:lpstr>
      <vt:lpstr>Wow a fancy git log (AKA I prefer to click on stuff)</vt:lpstr>
      <vt:lpstr>Wow you can look at files by clicking on them</vt:lpstr>
      <vt:lpstr>Wow you can edit files on github (aka vim sucks)</vt:lpstr>
      <vt:lpstr>Pull requests are easy on github</vt:lpstr>
      <vt:lpstr>GITERDONE IS OFFICIAL</vt:lpstr>
      <vt:lpstr>A pull request already?</vt:lpstr>
      <vt:lpstr>PowerPoint Presentation</vt:lpstr>
      <vt:lpstr>Github beyond repo’s</vt:lpstr>
      <vt:lpstr>Citing your repo with Zenodo</vt:lpstr>
      <vt:lpstr>Creating a release and getting a DOI</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Git’er Done</dc:title>
  <dc:creator>Sliwoski, Gregory Richard</dc:creator>
  <cp:lastModifiedBy>Gregory Sliwoski</cp:lastModifiedBy>
  <cp:revision>444</cp:revision>
  <dcterms:created xsi:type="dcterms:W3CDTF">2018-05-03T20:06:05Z</dcterms:created>
  <dcterms:modified xsi:type="dcterms:W3CDTF">2019-02-11T04:14:59Z</dcterms:modified>
</cp:coreProperties>
</file>